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0" r:id="rId4"/>
    <p:sldMasterId id="2147484241" r:id="rId5"/>
    <p:sldMasterId id="2147484307" r:id="rId6"/>
    <p:sldMasterId id="2147484345" r:id="rId7"/>
    <p:sldMasterId id="2147484343" r:id="rId8"/>
    <p:sldMasterId id="2147484333" r:id="rId9"/>
  </p:sldMasterIdLst>
  <p:notesMasterIdLst>
    <p:notesMasterId r:id="rId32"/>
  </p:notesMasterIdLst>
  <p:handoutMasterIdLst>
    <p:handoutMasterId r:id="rId33"/>
  </p:handoutMasterIdLst>
  <p:sldIdLst>
    <p:sldId id="283" r:id="rId10"/>
    <p:sldId id="287" r:id="rId11"/>
    <p:sldId id="291" r:id="rId12"/>
    <p:sldId id="317" r:id="rId13"/>
    <p:sldId id="290" r:id="rId14"/>
    <p:sldId id="289" r:id="rId15"/>
    <p:sldId id="292" r:id="rId16"/>
    <p:sldId id="295" r:id="rId17"/>
    <p:sldId id="296" r:id="rId18"/>
    <p:sldId id="319" r:id="rId19"/>
    <p:sldId id="298" r:id="rId20"/>
    <p:sldId id="300" r:id="rId21"/>
    <p:sldId id="303" r:id="rId22"/>
    <p:sldId id="304" r:id="rId23"/>
    <p:sldId id="307" r:id="rId24"/>
    <p:sldId id="308" r:id="rId25"/>
    <p:sldId id="311" r:id="rId26"/>
    <p:sldId id="313" r:id="rId27"/>
    <p:sldId id="314" r:id="rId28"/>
    <p:sldId id="315" r:id="rId29"/>
    <p:sldId id="316" r:id="rId30"/>
    <p:sldId id="310" r:id="rId31"/>
  </p:sldIdLst>
  <p:sldSz cx="9144000" cy="6858000" type="screen4x3"/>
  <p:notesSz cx="6669088" cy="9872663"/>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a:cs typeface="Arial" charset="0"/>
      </a:defRPr>
    </a:lvl1pPr>
    <a:lvl2pPr marL="457200" algn="l" rtl="0" fontAlgn="base">
      <a:spcBef>
        <a:spcPct val="0"/>
      </a:spcBef>
      <a:spcAft>
        <a:spcPct val="0"/>
      </a:spcAft>
      <a:defRPr kern="1200">
        <a:solidFill>
          <a:schemeClr val="tx1"/>
        </a:solidFill>
        <a:latin typeface="Calibri" pitchFamily="34" charset="0"/>
        <a:ea typeface="ＭＳ Ｐゴシック"/>
        <a:cs typeface="Arial" charset="0"/>
      </a:defRPr>
    </a:lvl2pPr>
    <a:lvl3pPr marL="914400" algn="l" rtl="0" fontAlgn="base">
      <a:spcBef>
        <a:spcPct val="0"/>
      </a:spcBef>
      <a:spcAft>
        <a:spcPct val="0"/>
      </a:spcAft>
      <a:defRPr kern="1200">
        <a:solidFill>
          <a:schemeClr val="tx1"/>
        </a:solidFill>
        <a:latin typeface="Calibri" pitchFamily="34" charset="0"/>
        <a:ea typeface="ＭＳ Ｐゴシック"/>
        <a:cs typeface="Arial" charset="0"/>
      </a:defRPr>
    </a:lvl3pPr>
    <a:lvl4pPr marL="1371600" algn="l" rtl="0" fontAlgn="base">
      <a:spcBef>
        <a:spcPct val="0"/>
      </a:spcBef>
      <a:spcAft>
        <a:spcPct val="0"/>
      </a:spcAft>
      <a:defRPr kern="1200">
        <a:solidFill>
          <a:schemeClr val="tx1"/>
        </a:solidFill>
        <a:latin typeface="Calibri" pitchFamily="34" charset="0"/>
        <a:ea typeface="ＭＳ Ｐゴシック"/>
        <a:cs typeface="Arial" charset="0"/>
      </a:defRPr>
    </a:lvl4pPr>
    <a:lvl5pPr marL="1828800" algn="l" rtl="0" fontAlgn="base">
      <a:spcBef>
        <a:spcPct val="0"/>
      </a:spcBef>
      <a:spcAft>
        <a:spcPct val="0"/>
      </a:spcAft>
      <a:defRPr kern="1200">
        <a:solidFill>
          <a:schemeClr val="tx1"/>
        </a:solidFill>
        <a:latin typeface="Calibri" pitchFamily="34" charset="0"/>
        <a:ea typeface="ＭＳ Ｐゴシック"/>
        <a:cs typeface="Arial" charset="0"/>
      </a:defRPr>
    </a:lvl5pPr>
    <a:lvl6pPr marL="2286000" algn="l" defTabSz="914400" rtl="0" eaLnBrk="1" latinLnBrk="0" hangingPunct="1">
      <a:defRPr kern="1200">
        <a:solidFill>
          <a:schemeClr val="tx1"/>
        </a:solidFill>
        <a:latin typeface="Calibri" pitchFamily="34" charset="0"/>
        <a:ea typeface="ＭＳ Ｐゴシック"/>
        <a:cs typeface="Arial" charset="0"/>
      </a:defRPr>
    </a:lvl6pPr>
    <a:lvl7pPr marL="2743200" algn="l" defTabSz="914400" rtl="0" eaLnBrk="1" latinLnBrk="0" hangingPunct="1">
      <a:defRPr kern="1200">
        <a:solidFill>
          <a:schemeClr val="tx1"/>
        </a:solidFill>
        <a:latin typeface="Calibri" pitchFamily="34" charset="0"/>
        <a:ea typeface="ＭＳ Ｐゴシック"/>
        <a:cs typeface="Arial" charset="0"/>
      </a:defRPr>
    </a:lvl7pPr>
    <a:lvl8pPr marL="3200400" algn="l" defTabSz="914400" rtl="0" eaLnBrk="1" latinLnBrk="0" hangingPunct="1">
      <a:defRPr kern="1200">
        <a:solidFill>
          <a:schemeClr val="tx1"/>
        </a:solidFill>
        <a:latin typeface="Calibri" pitchFamily="34" charset="0"/>
        <a:ea typeface="ＭＳ Ｐゴシック"/>
        <a:cs typeface="Arial" charset="0"/>
      </a:defRPr>
    </a:lvl8pPr>
    <a:lvl9pPr marL="3657600" algn="l" defTabSz="914400" rtl="0" eaLnBrk="1" latinLnBrk="0" hangingPunct="1">
      <a:defRPr kern="1200">
        <a:solidFill>
          <a:schemeClr val="tx1"/>
        </a:solidFill>
        <a:latin typeface="Calibri" pitchFamily="34" charset="0"/>
        <a:ea typeface="ＭＳ Ｐゴシック"/>
        <a:cs typeface="Arial" charset="0"/>
      </a:defRPr>
    </a:lvl9pPr>
  </p:defaultTextStyle>
  <p:extLst>
    <p:ext uri="{EFAFB233-063F-42B5-8137-9DF3F51BA10A}">
      <p15:sldGuideLst xmlns:p15="http://schemas.microsoft.com/office/powerpoint/2012/main">
        <p15:guide id="1" orient="horz" pos="1089">
          <p15:clr>
            <a:srgbClr val="A4A3A4"/>
          </p15:clr>
        </p15:guide>
        <p15:guide id="2" orient="horz" pos="3275">
          <p15:clr>
            <a:srgbClr val="A4A3A4"/>
          </p15:clr>
        </p15:guide>
        <p15:guide id="3" orient="horz" pos="1198">
          <p15:clr>
            <a:srgbClr val="A4A3A4"/>
          </p15:clr>
        </p15:guide>
        <p15:guide id="4" orient="horz" pos="4156">
          <p15:clr>
            <a:srgbClr val="A4A3A4"/>
          </p15:clr>
        </p15:guide>
        <p15:guide id="5" orient="horz" pos="1712">
          <p15:clr>
            <a:srgbClr val="A4A3A4"/>
          </p15:clr>
        </p15:guide>
        <p15:guide id="6" orient="horz" pos="507">
          <p15:clr>
            <a:srgbClr val="A4A3A4"/>
          </p15:clr>
        </p15:guide>
        <p15:guide id="7" pos="262">
          <p15:clr>
            <a:srgbClr val="A4A3A4"/>
          </p15:clr>
        </p15:guide>
        <p15:guide id="8" pos="4748">
          <p15:clr>
            <a:srgbClr val="A4A3A4"/>
          </p15:clr>
        </p15:guide>
        <p15:guide id="9" pos="979">
          <p15:clr>
            <a:srgbClr val="A4A3A4"/>
          </p15:clr>
        </p15:guide>
        <p15:guide id="10" pos="3640">
          <p15:clr>
            <a:srgbClr val="A4A3A4"/>
          </p15:clr>
        </p15:guide>
      </p15:sldGuideLst>
    </p:ext>
    <p:ext uri="{2D200454-40CA-4A62-9FC3-DE9A4176ACB9}">
      <p15:notesGuideLst xmlns:p15="http://schemas.microsoft.com/office/powerpoint/2012/main">
        <p15:guide id="1" orient="horz" pos="3109">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30FA"/>
    <a:srgbClr val="FF6600"/>
    <a:srgbClr val="FF0099"/>
    <a:srgbClr val="FF66FF"/>
    <a:srgbClr val="CC33CC"/>
    <a:srgbClr val="993399"/>
    <a:srgbClr val="990099"/>
    <a:srgbClr val="CC00CC"/>
    <a:srgbClr val="9933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495FB6-ABD7-4E8E-82C1-8DE06D95820C}" v="3" dt="2023-10-17T13:32:48.707"/>
  </p1510:revLst>
</p1510:revInfo>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814" autoAdjust="0"/>
    <p:restoredTop sz="95628" autoAdjust="0"/>
  </p:normalViewPr>
  <p:slideViewPr>
    <p:cSldViewPr snapToGrid="0">
      <p:cViewPr varScale="1">
        <p:scale>
          <a:sx n="114" d="100"/>
          <a:sy n="114" d="100"/>
        </p:scale>
        <p:origin x="2304" y="84"/>
      </p:cViewPr>
      <p:guideLst>
        <p:guide orient="horz" pos="1089"/>
        <p:guide orient="horz" pos="3275"/>
        <p:guide orient="horz" pos="1198"/>
        <p:guide orient="horz" pos="4156"/>
        <p:guide orient="horz" pos="1712"/>
        <p:guide orient="horz" pos="507"/>
        <p:guide pos="262"/>
        <p:guide pos="4748"/>
        <p:guide pos="979"/>
        <p:guide pos="36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84" y="-84"/>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Wotherspoon" userId="S::elaine.wotherspoon@uws.ac.uk::caaaa44b-e96a-4286-a2ce-39f66c7aa432" providerId="AD" clId="Web-{E25F10A8-8C81-786B-4437-406A2959D01F}"/>
    <pc:docChg chg="mod">
      <pc:chgData name="Elaine Wotherspoon" userId="S::elaine.wotherspoon@uws.ac.uk::caaaa44b-e96a-4286-a2ce-39f66c7aa432" providerId="AD" clId="Web-{E25F10A8-8C81-786B-4437-406A2959D01F}" dt="2023-08-03T10:12:20.870" v="0" actId="33475"/>
      <pc:docMkLst>
        <pc:docMk/>
      </pc:docMkLst>
    </pc:docChg>
  </pc:docChgLst>
  <pc:docChgLst>
    <pc:chgData name="Elaine Wotherspoon" userId="caaaa44b-e96a-4286-a2ce-39f66c7aa432" providerId="ADAL" clId="{7A495FB6-ABD7-4E8E-82C1-8DE06D95820C}"/>
    <pc:docChg chg="undo redo custSel modSld">
      <pc:chgData name="Elaine Wotherspoon" userId="caaaa44b-e96a-4286-a2ce-39f66c7aa432" providerId="ADAL" clId="{7A495FB6-ABD7-4E8E-82C1-8DE06D95820C}" dt="2023-10-17T13:34:05.966" v="334" actId="20577"/>
      <pc:docMkLst>
        <pc:docMk/>
      </pc:docMkLst>
      <pc:sldChg chg="modSp mod">
        <pc:chgData name="Elaine Wotherspoon" userId="caaaa44b-e96a-4286-a2ce-39f66c7aa432" providerId="ADAL" clId="{7A495FB6-ABD7-4E8E-82C1-8DE06D95820C}" dt="2023-10-17T13:20:00.902" v="246" actId="255"/>
        <pc:sldMkLst>
          <pc:docMk/>
          <pc:sldMk cId="2054415477" sldId="289"/>
        </pc:sldMkLst>
        <pc:spChg chg="mod">
          <ac:chgData name="Elaine Wotherspoon" userId="caaaa44b-e96a-4286-a2ce-39f66c7aa432" providerId="ADAL" clId="{7A495FB6-ABD7-4E8E-82C1-8DE06D95820C}" dt="2023-10-17T13:20:00.902" v="246" actId="255"/>
          <ac:spMkLst>
            <pc:docMk/>
            <pc:sldMk cId="2054415477" sldId="289"/>
            <ac:spMk id="3" creationId="{00000000-0000-0000-0000-000000000000}"/>
          </ac:spMkLst>
        </pc:spChg>
      </pc:sldChg>
      <pc:sldChg chg="modSp mod">
        <pc:chgData name="Elaine Wotherspoon" userId="caaaa44b-e96a-4286-a2ce-39f66c7aa432" providerId="ADAL" clId="{7A495FB6-ABD7-4E8E-82C1-8DE06D95820C}" dt="2023-10-17T13:17:54.249" v="221" actId="20577"/>
        <pc:sldMkLst>
          <pc:docMk/>
          <pc:sldMk cId="2428616176" sldId="290"/>
        </pc:sldMkLst>
        <pc:spChg chg="mod">
          <ac:chgData name="Elaine Wotherspoon" userId="caaaa44b-e96a-4286-a2ce-39f66c7aa432" providerId="ADAL" clId="{7A495FB6-ABD7-4E8E-82C1-8DE06D95820C}" dt="2023-10-17T13:17:54.249" v="221" actId="20577"/>
          <ac:spMkLst>
            <pc:docMk/>
            <pc:sldMk cId="2428616176" sldId="290"/>
            <ac:spMk id="3" creationId="{00000000-0000-0000-0000-000000000000}"/>
          </ac:spMkLst>
        </pc:spChg>
      </pc:sldChg>
      <pc:sldChg chg="modSp mod">
        <pc:chgData name="Elaine Wotherspoon" userId="caaaa44b-e96a-4286-a2ce-39f66c7aa432" providerId="ADAL" clId="{7A495FB6-ABD7-4E8E-82C1-8DE06D95820C}" dt="2023-10-17T13:20:53.292" v="257" actId="20577"/>
        <pc:sldMkLst>
          <pc:docMk/>
          <pc:sldMk cId="3941752833" sldId="292"/>
        </pc:sldMkLst>
        <pc:spChg chg="mod">
          <ac:chgData name="Elaine Wotherspoon" userId="caaaa44b-e96a-4286-a2ce-39f66c7aa432" providerId="ADAL" clId="{7A495FB6-ABD7-4E8E-82C1-8DE06D95820C}" dt="2023-10-17T13:20:53.292" v="257" actId="20577"/>
          <ac:spMkLst>
            <pc:docMk/>
            <pc:sldMk cId="3941752833" sldId="292"/>
            <ac:spMk id="5" creationId="{00000000-0000-0000-0000-000000000000}"/>
          </ac:spMkLst>
        </pc:spChg>
      </pc:sldChg>
      <pc:sldChg chg="modSp mod">
        <pc:chgData name="Elaine Wotherspoon" userId="caaaa44b-e96a-4286-a2ce-39f66c7aa432" providerId="ADAL" clId="{7A495FB6-ABD7-4E8E-82C1-8DE06D95820C}" dt="2023-10-17T13:28:17.036" v="262" actId="20577"/>
        <pc:sldMkLst>
          <pc:docMk/>
          <pc:sldMk cId="357364737" sldId="295"/>
        </pc:sldMkLst>
        <pc:spChg chg="mod">
          <ac:chgData name="Elaine Wotherspoon" userId="caaaa44b-e96a-4286-a2ce-39f66c7aa432" providerId="ADAL" clId="{7A495FB6-ABD7-4E8E-82C1-8DE06D95820C}" dt="2023-10-17T13:28:17.036" v="262" actId="20577"/>
          <ac:spMkLst>
            <pc:docMk/>
            <pc:sldMk cId="357364737" sldId="295"/>
            <ac:spMk id="5" creationId="{00000000-0000-0000-0000-000000000000}"/>
          </ac:spMkLst>
        </pc:spChg>
      </pc:sldChg>
      <pc:sldChg chg="modSp mod">
        <pc:chgData name="Elaine Wotherspoon" userId="caaaa44b-e96a-4286-a2ce-39f66c7aa432" providerId="ADAL" clId="{7A495FB6-ABD7-4E8E-82C1-8DE06D95820C}" dt="2023-10-17T13:28:45.231" v="263" actId="20577"/>
        <pc:sldMkLst>
          <pc:docMk/>
          <pc:sldMk cId="2533195759" sldId="296"/>
        </pc:sldMkLst>
        <pc:spChg chg="mod">
          <ac:chgData name="Elaine Wotherspoon" userId="caaaa44b-e96a-4286-a2ce-39f66c7aa432" providerId="ADAL" clId="{7A495FB6-ABD7-4E8E-82C1-8DE06D95820C}" dt="2023-10-17T13:28:45.231" v="263" actId="20577"/>
          <ac:spMkLst>
            <pc:docMk/>
            <pc:sldMk cId="2533195759" sldId="296"/>
            <ac:spMk id="3" creationId="{00000000-0000-0000-0000-000000000000}"/>
          </ac:spMkLst>
        </pc:spChg>
      </pc:sldChg>
      <pc:sldChg chg="modSp mod">
        <pc:chgData name="Elaine Wotherspoon" userId="caaaa44b-e96a-4286-a2ce-39f66c7aa432" providerId="ADAL" clId="{7A495FB6-ABD7-4E8E-82C1-8DE06D95820C}" dt="2023-10-17T13:32:48.702" v="284" actId="20577"/>
        <pc:sldMkLst>
          <pc:docMk/>
          <pc:sldMk cId="803238316" sldId="304"/>
        </pc:sldMkLst>
        <pc:spChg chg="mod">
          <ac:chgData name="Elaine Wotherspoon" userId="caaaa44b-e96a-4286-a2ce-39f66c7aa432" providerId="ADAL" clId="{7A495FB6-ABD7-4E8E-82C1-8DE06D95820C}" dt="2023-10-17T13:31:16.828" v="264" actId="14100"/>
          <ac:spMkLst>
            <pc:docMk/>
            <pc:sldMk cId="803238316" sldId="304"/>
            <ac:spMk id="2" creationId="{00000000-0000-0000-0000-000000000000}"/>
          </ac:spMkLst>
        </pc:spChg>
        <pc:spChg chg="mod">
          <ac:chgData name="Elaine Wotherspoon" userId="caaaa44b-e96a-4286-a2ce-39f66c7aa432" providerId="ADAL" clId="{7A495FB6-ABD7-4E8E-82C1-8DE06D95820C}" dt="2023-10-17T13:31:23.397" v="266" actId="20577"/>
          <ac:spMkLst>
            <pc:docMk/>
            <pc:sldMk cId="803238316" sldId="304"/>
            <ac:spMk id="3" creationId="{00000000-0000-0000-0000-000000000000}"/>
          </ac:spMkLst>
        </pc:spChg>
        <pc:spChg chg="mod">
          <ac:chgData name="Elaine Wotherspoon" userId="caaaa44b-e96a-4286-a2ce-39f66c7aa432" providerId="ADAL" clId="{7A495FB6-ABD7-4E8E-82C1-8DE06D95820C}" dt="2023-10-17T13:31:29.733" v="267" actId="1076"/>
          <ac:spMkLst>
            <pc:docMk/>
            <pc:sldMk cId="803238316" sldId="304"/>
            <ac:spMk id="4" creationId="{00000000-0000-0000-0000-000000000000}"/>
          </ac:spMkLst>
        </pc:spChg>
        <pc:spChg chg="mod">
          <ac:chgData name="Elaine Wotherspoon" userId="caaaa44b-e96a-4286-a2ce-39f66c7aa432" providerId="ADAL" clId="{7A495FB6-ABD7-4E8E-82C1-8DE06D95820C}" dt="2023-10-17T13:31:44.243" v="271" actId="255"/>
          <ac:spMkLst>
            <pc:docMk/>
            <pc:sldMk cId="803238316" sldId="304"/>
            <ac:spMk id="5" creationId="{00000000-0000-0000-0000-000000000000}"/>
          </ac:spMkLst>
        </pc:spChg>
        <pc:spChg chg="mod">
          <ac:chgData name="Elaine Wotherspoon" userId="caaaa44b-e96a-4286-a2ce-39f66c7aa432" providerId="ADAL" clId="{7A495FB6-ABD7-4E8E-82C1-8DE06D95820C}" dt="2023-10-17T13:32:48.702" v="284" actId="20577"/>
          <ac:spMkLst>
            <pc:docMk/>
            <pc:sldMk cId="803238316" sldId="304"/>
            <ac:spMk id="7" creationId="{00000000-0000-0000-0000-000000000000}"/>
          </ac:spMkLst>
        </pc:spChg>
      </pc:sldChg>
      <pc:sldChg chg="modSp mod">
        <pc:chgData name="Elaine Wotherspoon" userId="caaaa44b-e96a-4286-a2ce-39f66c7aa432" providerId="ADAL" clId="{7A495FB6-ABD7-4E8E-82C1-8DE06D95820C}" dt="2023-10-17T13:33:31.980" v="320" actId="20577"/>
        <pc:sldMkLst>
          <pc:docMk/>
          <pc:sldMk cId="166835194" sldId="307"/>
        </pc:sldMkLst>
        <pc:spChg chg="mod">
          <ac:chgData name="Elaine Wotherspoon" userId="caaaa44b-e96a-4286-a2ce-39f66c7aa432" providerId="ADAL" clId="{7A495FB6-ABD7-4E8E-82C1-8DE06D95820C}" dt="2023-10-17T13:33:31.980" v="320" actId="20577"/>
          <ac:spMkLst>
            <pc:docMk/>
            <pc:sldMk cId="166835194" sldId="307"/>
            <ac:spMk id="3" creationId="{00000000-0000-0000-0000-000000000000}"/>
          </ac:spMkLst>
        </pc:spChg>
      </pc:sldChg>
      <pc:sldChg chg="modSp mod">
        <pc:chgData name="Elaine Wotherspoon" userId="caaaa44b-e96a-4286-a2ce-39f66c7aa432" providerId="ADAL" clId="{7A495FB6-ABD7-4E8E-82C1-8DE06D95820C}" dt="2023-10-17T13:34:05.966" v="334" actId="20577"/>
        <pc:sldMkLst>
          <pc:docMk/>
          <pc:sldMk cId="587851754" sldId="308"/>
        </pc:sldMkLst>
        <pc:spChg chg="mod">
          <ac:chgData name="Elaine Wotherspoon" userId="caaaa44b-e96a-4286-a2ce-39f66c7aa432" providerId="ADAL" clId="{7A495FB6-ABD7-4E8E-82C1-8DE06D95820C}" dt="2023-10-17T13:34:05.966" v="334" actId="20577"/>
          <ac:spMkLst>
            <pc:docMk/>
            <pc:sldMk cId="587851754" sldId="308"/>
            <ac:spMk id="5" creationId="{00000000-0000-0000-0000-000000000000}"/>
          </ac:spMkLst>
        </pc:spChg>
      </pc:sldChg>
      <pc:sldChg chg="modSp mod">
        <pc:chgData name="Elaine Wotherspoon" userId="caaaa44b-e96a-4286-a2ce-39f66c7aa432" providerId="ADAL" clId="{7A495FB6-ABD7-4E8E-82C1-8DE06D95820C}" dt="2023-10-17T13:06:24.283" v="13" actId="20577"/>
        <pc:sldMkLst>
          <pc:docMk/>
          <pc:sldMk cId="1619417503" sldId="317"/>
        </pc:sldMkLst>
        <pc:spChg chg="mod">
          <ac:chgData name="Elaine Wotherspoon" userId="caaaa44b-e96a-4286-a2ce-39f66c7aa432" providerId="ADAL" clId="{7A495FB6-ABD7-4E8E-82C1-8DE06D95820C}" dt="2023-10-17T13:06:24.283" v="13" actId="20577"/>
          <ac:spMkLst>
            <pc:docMk/>
            <pc:sldMk cId="1619417503" sldId="31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atin typeface="Calibri" charset="0"/>
                <a:ea typeface="ＭＳ Ｐゴシック" charset="0"/>
              </a:defRPr>
            </a:lvl1pPr>
          </a:lstStyle>
          <a:p>
            <a:pPr>
              <a:defRPr/>
            </a:pPr>
            <a:endParaRPr lang="en-GB" dirty="0"/>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atin typeface="Calibri" charset="0"/>
                <a:ea typeface="ＭＳ Ｐゴシック" charset="0"/>
              </a:defRPr>
            </a:lvl1pPr>
          </a:lstStyle>
          <a:p>
            <a:pPr>
              <a:defRPr/>
            </a:pPr>
            <a:fld id="{9C5FC411-2116-4980-B181-72A1B7B60853}" type="datetimeFigureOut">
              <a:rPr lang="en-GB"/>
              <a:pPr>
                <a:defRPr/>
              </a:pPr>
              <a:t>17/10/2023</a:t>
            </a:fld>
            <a:endParaRPr lang="en-GB" dirty="0"/>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atin typeface="Calibri" charset="0"/>
                <a:ea typeface="ＭＳ Ｐゴシック" charset="0"/>
              </a:defRPr>
            </a:lvl1pPr>
          </a:lstStyle>
          <a:p>
            <a:pPr>
              <a:defRPr/>
            </a:pPr>
            <a:endParaRPr lang="en-GB" dirty="0"/>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atin typeface="Calibri" charset="0"/>
                <a:ea typeface="ＭＳ Ｐゴシック" charset="0"/>
              </a:defRPr>
            </a:lvl1pPr>
          </a:lstStyle>
          <a:p>
            <a:pPr>
              <a:defRPr/>
            </a:pPr>
            <a:fld id="{67248CD3-3F30-4B9A-9CD1-814BFE467046}" type="slidenum">
              <a:rPr lang="en-GB"/>
              <a:pPr>
                <a:defRPr/>
              </a:pPr>
              <a:t>‹#›</a:t>
            </a:fld>
            <a:endParaRPr lang="en-GB" dirty="0"/>
          </a:p>
        </p:txBody>
      </p:sp>
    </p:spTree>
    <p:extLst>
      <p:ext uri="{BB962C8B-B14F-4D97-AF65-F5344CB8AC3E}">
        <p14:creationId xmlns:p14="http://schemas.microsoft.com/office/powerpoint/2010/main" val="4068143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778250" y="0"/>
            <a:ext cx="288925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defRPr>
            </a:lvl1pPr>
          </a:lstStyle>
          <a:p>
            <a:pPr>
              <a:defRPr/>
            </a:pPr>
            <a:fld id="{610D8FE0-FCAB-4C01-ADE9-9BBB0ED74E00}" type="datetimeFigureOut">
              <a:rPr lang="en-US"/>
              <a:pPr>
                <a:defRPr/>
              </a:pPr>
              <a:t>10/17/2023</a:t>
            </a:fld>
            <a:endParaRPr lang="en-US"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778250" y="9377363"/>
            <a:ext cx="2889250" cy="49371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defRPr>
            </a:lvl1pPr>
          </a:lstStyle>
          <a:p>
            <a:pPr>
              <a:defRPr/>
            </a:pPr>
            <a:fld id="{5F90A67B-4D49-4EDA-8EEE-8B5E91476D83}" type="slidenum">
              <a:rPr lang="en-US"/>
              <a:pPr>
                <a:defRPr/>
              </a:pPr>
              <a:t>‹#›</a:t>
            </a:fld>
            <a:endParaRPr lang="en-US" dirty="0"/>
          </a:p>
        </p:txBody>
      </p:sp>
    </p:spTree>
    <p:extLst>
      <p:ext uri="{BB962C8B-B14F-4D97-AF65-F5344CB8AC3E}">
        <p14:creationId xmlns:p14="http://schemas.microsoft.com/office/powerpoint/2010/main" val="28071019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8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5569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1946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69554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72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431206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9349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494611"/>
            <a:ext cx="6649599" cy="3258673"/>
          </a:xfrm>
          <a:prstGeom prst="rect">
            <a:avLst/>
          </a:prstGeom>
        </p:spPr>
        <p:txBody>
          <a:bodyPr vert="horz" lIns="91440" tIns="45720" rIns="91440" bIns="45720" rtlCol="0" anchor="ctr">
            <a:noAutofit/>
          </a:bodyPr>
          <a:lstStyle>
            <a:lvl1pPr>
              <a:lnSpc>
                <a:spcPts val="8000"/>
              </a:lnSpc>
              <a:spcBef>
                <a:spcPts val="0"/>
              </a:spcBef>
              <a:defRPr sz="8800" spc="-290"/>
            </a:lvl1pPr>
          </a:lstStyle>
          <a:p>
            <a:r>
              <a:rPr lang="en-GB" dirty="0"/>
              <a:t>SECTION HEADLINE HERE</a:t>
            </a:r>
            <a:endParaRPr lang="en-US" dirty="0"/>
          </a:p>
        </p:txBody>
      </p:sp>
    </p:spTree>
    <p:extLst>
      <p:ext uri="{BB962C8B-B14F-4D97-AF65-F5344CB8AC3E}">
        <p14:creationId xmlns:p14="http://schemas.microsoft.com/office/powerpoint/2010/main" val="7321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16"/>
          <p:cNvSpPr>
            <a:spLocks noGrp="1"/>
          </p:cNvSpPr>
          <p:nvPr>
            <p:ph type="body" sz="quarter" idx="11"/>
          </p:nvPr>
        </p:nvSpPr>
        <p:spPr>
          <a:xfrm>
            <a:off x="1386096" y="814918"/>
            <a:ext cx="6200037" cy="937682"/>
          </a:xfrm>
          <a:prstGeom prst="rect">
            <a:avLst/>
          </a:prstGeom>
        </p:spPr>
        <p:txBody>
          <a:bodyPr vert="horz" anchor="t"/>
          <a:lstStyle>
            <a:lvl1pPr marL="0" indent="0">
              <a:lnSpc>
                <a:spcPct val="70000"/>
              </a:lnSpc>
              <a:spcBef>
                <a:spcPts val="0"/>
              </a:spcBef>
              <a:buFontTx/>
              <a:buNone/>
              <a:defRPr sz="4000" b="1" i="0" spc="-150" baseline="0">
                <a:solidFill>
                  <a:schemeClr val="bg1"/>
                </a:solidFill>
                <a:effectLst/>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Text Placeholder 12"/>
          <p:cNvSpPr>
            <a:spLocks noGrp="1"/>
          </p:cNvSpPr>
          <p:nvPr>
            <p:ph type="body" sz="quarter" idx="14"/>
          </p:nvPr>
        </p:nvSpPr>
        <p:spPr>
          <a:xfrm>
            <a:off x="1300163" y="2203450"/>
            <a:ext cx="6284912" cy="3340753"/>
          </a:xfrm>
          <a:prstGeom prst="rect">
            <a:avLst/>
          </a:prstGeom>
        </p:spPr>
        <p:txBody>
          <a:bodyPr/>
          <a:lstStyle>
            <a:lvl1pPr marL="342900" indent="-342900">
              <a:buClr>
                <a:schemeClr val="bg1"/>
              </a:buClr>
              <a:buFont typeface="Wingdings" charset="2"/>
              <a:buChar char="§"/>
              <a:defRPr sz="2800" b="1" i="0" baseline="0">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344952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71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86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6"/>
          <p:cNvSpPr>
            <a:spLocks noGrp="1"/>
          </p:cNvSpPr>
          <p:nvPr>
            <p:ph type="body" sz="quarter" idx="11"/>
          </p:nvPr>
        </p:nvSpPr>
        <p:spPr>
          <a:xfrm>
            <a:off x="1386096" y="814918"/>
            <a:ext cx="6200037" cy="937682"/>
          </a:xfrm>
          <a:prstGeom prst="rect">
            <a:avLst/>
          </a:prstGeom>
        </p:spPr>
        <p:txBody>
          <a:bodyPr vert="horz" anchor="t"/>
          <a:lstStyle>
            <a:lvl1pPr marL="0" indent="0">
              <a:lnSpc>
                <a:spcPct val="70000"/>
              </a:lnSpc>
              <a:spcBef>
                <a:spcPts val="0"/>
              </a:spcBef>
              <a:buFontTx/>
              <a:buNone/>
              <a:defRPr sz="4000" b="1" i="0" spc="-150" baseline="0">
                <a:solidFill>
                  <a:schemeClr val="tx1">
                    <a:lumMod val="65000"/>
                    <a:lumOff val="35000"/>
                  </a:schemeClr>
                </a:solidFill>
                <a:effectLst/>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6" name="Text Placeholder 12"/>
          <p:cNvSpPr>
            <a:spLocks noGrp="1"/>
          </p:cNvSpPr>
          <p:nvPr>
            <p:ph type="body" sz="quarter" idx="14"/>
          </p:nvPr>
        </p:nvSpPr>
        <p:spPr>
          <a:xfrm>
            <a:off x="1300163" y="2203450"/>
            <a:ext cx="6284912" cy="3340753"/>
          </a:xfrm>
          <a:prstGeom prst="rect">
            <a:avLst/>
          </a:prstGeom>
        </p:spPr>
        <p:txBody>
          <a:bodyPr/>
          <a:lstStyle>
            <a:lvl1pPr marL="342900" indent="-342900">
              <a:buClr>
                <a:srgbClr val="FF6600"/>
              </a:buClr>
              <a:buFont typeface="Wingdings" charset="2"/>
              <a:buChar char="§"/>
              <a:defRPr sz="2800" b="1" i="0" baseline="0">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112820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67243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7205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6944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emf"/><Relationship Id="rId5" Type="http://schemas.openxmlformats.org/officeDocument/2006/relationships/slideLayout" Target="../slideLayouts/slideLayout11.xml"/><Relationship Id="rId10" Type="http://schemas.openxmlformats.org/officeDocument/2006/relationships/theme" Target="../theme/theme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3985A-5FD7-FF42-AFC7-767EE9BB053A}" type="datetimeFigureOut">
              <a:rPr lang="en-US" smtClean="0"/>
              <a:t>10/17/2023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FDFC9-0511-C144-8935-22B32E21DD56}" type="slidenum">
              <a:rPr lang="en-US" smtClean="0"/>
              <a:t>‹#›</a:t>
            </a:fld>
            <a:endParaRPr lang="en-US" dirty="0"/>
          </a:p>
        </p:txBody>
      </p:sp>
      <p:sp>
        <p:nvSpPr>
          <p:cNvPr id="15" name="Rectangle 14"/>
          <p:cNvSpPr/>
          <p:nvPr userDrawn="1"/>
        </p:nvSpPr>
        <p:spPr>
          <a:xfrm>
            <a:off x="0" y="0"/>
            <a:ext cx="9144000" cy="6858000"/>
          </a:xfrm>
          <a:prstGeom prst="rect">
            <a:avLst/>
          </a:prstGeom>
          <a:solidFill>
            <a:srgbClr val="D85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339752" y="1196752"/>
            <a:ext cx="4464496" cy="4464496"/>
            <a:chOff x="2339752" y="1196752"/>
            <a:chExt cx="4464496" cy="4464496"/>
          </a:xfrm>
        </p:grpSpPr>
        <p:sp>
          <p:nvSpPr>
            <p:cNvPr id="17" name="Oval 16"/>
            <p:cNvSpPr/>
            <p:nvPr/>
          </p:nvSpPr>
          <p:spPr>
            <a:xfrm>
              <a:off x="2339752" y="1196752"/>
              <a:ext cx="4464496" cy="4464496"/>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stretch>
              <a:fillRect/>
            </a:stretch>
          </p:blipFill>
          <p:spPr>
            <a:xfrm>
              <a:off x="2843808" y="2420888"/>
              <a:ext cx="3456384" cy="2059122"/>
            </a:xfrm>
            <a:prstGeom prst="rect">
              <a:avLst/>
            </a:prstGeom>
          </p:spPr>
        </p:pic>
      </p:grpSp>
    </p:spTree>
    <p:extLst>
      <p:ext uri="{BB962C8B-B14F-4D97-AF65-F5344CB8AC3E}">
        <p14:creationId xmlns:p14="http://schemas.microsoft.com/office/powerpoint/2010/main" val="1997205571"/>
      </p:ext>
    </p:extLst>
  </p:cSld>
  <p:clrMap bg1="lt1" tx1="dk1" bg2="lt2" tx2="dk2" accent1="accent1" accent2="accent2" accent3="accent3" accent4="accent4" accent5="accent5" accent6="accent6" hlink="hlink" folHlink="folHlink"/>
  <p:sldLayoutIdLst>
    <p:sldLayoutId id="214748422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eorgia"/>
            </a:endParaRPr>
          </a:p>
        </p:txBody>
      </p:sp>
      <p:sp>
        <p:nvSpPr>
          <p:cNvPr id="9" name="TextBox 8"/>
          <p:cNvSpPr txBox="1"/>
          <p:nvPr userDrawn="1"/>
        </p:nvSpPr>
        <p:spPr>
          <a:xfrm>
            <a:off x="123480" y="6369342"/>
            <a:ext cx="2681241"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chemeClr val="bg1"/>
                </a:solidFill>
              </a:rPr>
              <a:t>DREAMING / BELIEVING / ACHIEVING</a:t>
            </a:r>
          </a:p>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chemeClr val="bg1"/>
                </a:solidFill>
              </a:rPr>
              <a:t>A 21</a:t>
            </a:r>
            <a:r>
              <a:rPr lang="en-US" sz="1000" baseline="0" dirty="0">
                <a:solidFill>
                  <a:schemeClr val="bg1"/>
                </a:solidFill>
              </a:rPr>
              <a:t>ST CENTURY UNIVERSITY</a:t>
            </a:r>
            <a:endParaRPr lang="en-US" sz="1000" dirty="0">
              <a:solidFill>
                <a:schemeClr val="bg1"/>
              </a:solidFill>
            </a:endParaRPr>
          </a:p>
        </p:txBody>
      </p:sp>
      <p:grpSp>
        <p:nvGrpSpPr>
          <p:cNvPr id="12" name="Group 11"/>
          <p:cNvGrpSpPr/>
          <p:nvPr userDrawn="1"/>
        </p:nvGrpSpPr>
        <p:grpSpPr>
          <a:xfrm>
            <a:off x="7522873" y="5326209"/>
            <a:ext cx="1368152" cy="1368152"/>
            <a:chOff x="7452320" y="5229200"/>
            <a:chExt cx="1368152" cy="1368152"/>
          </a:xfrm>
        </p:grpSpPr>
        <p:sp>
          <p:nvSpPr>
            <p:cNvPr id="13" name="Oval 12"/>
            <p:cNvSpPr/>
            <p:nvPr/>
          </p:nvSpPr>
          <p:spPr>
            <a:xfrm>
              <a:off x="7452320" y="5229200"/>
              <a:ext cx="1368152" cy="1368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3"/>
            <a:stretch>
              <a:fillRect/>
            </a:stretch>
          </p:blipFill>
          <p:spPr>
            <a:xfrm>
              <a:off x="7596336" y="5589240"/>
              <a:ext cx="1080120" cy="643476"/>
            </a:xfrm>
            <a:prstGeom prst="rect">
              <a:avLst/>
            </a:prstGeom>
          </p:spPr>
        </p:pic>
      </p:grpSp>
    </p:spTree>
    <p:extLst>
      <p:ext uri="{BB962C8B-B14F-4D97-AF65-F5344CB8AC3E}">
        <p14:creationId xmlns:p14="http://schemas.microsoft.com/office/powerpoint/2010/main" val="71757583"/>
      </p:ext>
    </p:extLst>
  </p:cSld>
  <p:clrMap bg1="lt1" tx1="dk1" bg2="lt2" tx2="dk2" accent1="accent1" accent2="accent2" accent3="accent3" accent4="accent4" accent5="accent5" accent6="accent6" hlink="hlink" folHlink="folHlink"/>
  <p:sldLayoutIdLst>
    <p:sldLayoutId id="2147484252" r:id="rId1"/>
  </p:sldLayoutIdLst>
  <p:txStyles>
    <p:titleStyle>
      <a:lvl1pPr algn="l" defTabSz="457200" rtl="0" eaLnBrk="1" latinLnBrk="0" hangingPunct="1">
        <a:spcBef>
          <a:spcPct val="0"/>
        </a:spcBef>
        <a:buNone/>
        <a:defRPr sz="9600" b="1" i="0" kern="1200" cap="all" spc="-1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latin typeface="Georgia"/>
            </a:endParaRPr>
          </a:p>
        </p:txBody>
      </p:sp>
      <p:grpSp>
        <p:nvGrpSpPr>
          <p:cNvPr id="8" name="Group 7"/>
          <p:cNvGrpSpPr/>
          <p:nvPr userDrawn="1"/>
        </p:nvGrpSpPr>
        <p:grpSpPr>
          <a:xfrm>
            <a:off x="7522873" y="5324948"/>
            <a:ext cx="1368152" cy="1368152"/>
            <a:chOff x="7452320" y="5229200"/>
            <a:chExt cx="1368152" cy="1368152"/>
          </a:xfrm>
        </p:grpSpPr>
        <p:sp>
          <p:nvSpPr>
            <p:cNvPr id="9" name="Oval 8"/>
            <p:cNvSpPr/>
            <p:nvPr/>
          </p:nvSpPr>
          <p:spPr>
            <a:xfrm>
              <a:off x="7452320" y="5229200"/>
              <a:ext cx="1368152" cy="1368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7596336" y="5589240"/>
              <a:ext cx="1080120" cy="643476"/>
            </a:xfrm>
            <a:prstGeom prst="rect">
              <a:avLst/>
            </a:prstGeom>
          </p:spPr>
        </p:pic>
      </p:grpSp>
      <p:sp>
        <p:nvSpPr>
          <p:cNvPr id="7" name="TextBox 6"/>
          <p:cNvSpPr txBox="1"/>
          <p:nvPr userDrawn="1"/>
        </p:nvSpPr>
        <p:spPr>
          <a:xfrm>
            <a:off x="123480" y="6369342"/>
            <a:ext cx="2681241"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chemeClr val="bg1"/>
                </a:solidFill>
              </a:rPr>
              <a:t>DREAMING / BELIEVING / ACHIEVING</a:t>
            </a:r>
          </a:p>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chemeClr val="bg1"/>
                </a:solidFill>
              </a:rPr>
              <a:t>A 21</a:t>
            </a:r>
            <a:r>
              <a:rPr lang="en-US" sz="1000" baseline="0" dirty="0">
                <a:solidFill>
                  <a:schemeClr val="bg1"/>
                </a:solidFill>
              </a:rPr>
              <a:t>ST CENTURY UNIVERSITY</a:t>
            </a:r>
            <a:endParaRPr lang="en-US" sz="1000" dirty="0">
              <a:solidFill>
                <a:schemeClr val="bg1"/>
              </a:solidFill>
            </a:endParaRPr>
          </a:p>
        </p:txBody>
      </p:sp>
    </p:spTree>
    <p:extLst>
      <p:ext uri="{BB962C8B-B14F-4D97-AF65-F5344CB8AC3E}">
        <p14:creationId xmlns:p14="http://schemas.microsoft.com/office/powerpoint/2010/main" val="1464623100"/>
      </p:ext>
    </p:extLst>
  </p:cSld>
  <p:clrMap bg1="lt1" tx1="dk1" bg2="lt2" tx2="dk2" accent1="accent1" accent2="accent2" accent3="accent3" accent4="accent4" accent5="accent5" accent6="accent6" hlink="hlink" folHlink="folHlink"/>
  <p:sldLayoutIdLst>
    <p:sldLayoutId id="2147484308" r:id="rId1"/>
    <p:sldLayoutId id="214748431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803466"/>
      </p:ext>
    </p:extLst>
  </p:cSld>
  <p:clrMap bg1="lt1" tx1="dk1" bg2="lt2" tx2="dk2" accent1="accent1" accent2="accent2" accent3="accent3" accent4="accent4" accent5="accent5" accent6="accent6" hlink="hlink" folHlink="folHlink"/>
  <p:sldLayoutIdLst>
    <p:sldLayoutId id="214748434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p:cNvGrpSpPr/>
          <p:nvPr userDrawn="1"/>
        </p:nvGrpSpPr>
        <p:grpSpPr>
          <a:xfrm>
            <a:off x="7541573" y="5342285"/>
            <a:ext cx="1368152" cy="1368152"/>
            <a:chOff x="2339752" y="1196752"/>
            <a:chExt cx="4464496" cy="4464496"/>
          </a:xfrm>
        </p:grpSpPr>
        <p:sp>
          <p:nvSpPr>
            <p:cNvPr id="10" name="Oval 9"/>
            <p:cNvSpPr/>
            <p:nvPr/>
          </p:nvSpPr>
          <p:spPr>
            <a:xfrm>
              <a:off x="2339752" y="1196752"/>
              <a:ext cx="4464496" cy="4464496"/>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2843808" y="2420888"/>
              <a:ext cx="3456384" cy="2059122"/>
            </a:xfrm>
            <a:prstGeom prst="rect">
              <a:avLst/>
            </a:prstGeom>
          </p:spPr>
        </p:pic>
      </p:grpSp>
      <p:sp>
        <p:nvSpPr>
          <p:cNvPr id="2" name="TextBox 1"/>
          <p:cNvSpPr txBox="1"/>
          <p:nvPr userDrawn="1"/>
        </p:nvSpPr>
        <p:spPr>
          <a:xfrm>
            <a:off x="132069" y="6374619"/>
            <a:ext cx="2583371"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chemeClr val="tx1"/>
                </a:solidFill>
              </a:rPr>
              <a:t>DREAMING / BELIEVING / ACHIEVING</a:t>
            </a:r>
          </a:p>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chemeClr val="tx1"/>
                </a:solidFill>
              </a:rPr>
              <a:t>A 21</a:t>
            </a:r>
            <a:r>
              <a:rPr lang="en-US" sz="1000" baseline="0" dirty="0">
                <a:solidFill>
                  <a:schemeClr val="tx1"/>
                </a:solidFill>
              </a:rPr>
              <a:t>ST CENTURY UNIVERSITY</a:t>
            </a:r>
            <a:endParaRPr lang="en-US" sz="1000" dirty="0">
              <a:solidFill>
                <a:schemeClr val="tx1"/>
              </a:solidFill>
            </a:endParaRPr>
          </a:p>
        </p:txBody>
      </p:sp>
    </p:spTree>
    <p:extLst>
      <p:ext uri="{BB962C8B-B14F-4D97-AF65-F5344CB8AC3E}">
        <p14:creationId xmlns:p14="http://schemas.microsoft.com/office/powerpoint/2010/main" val="1182598635"/>
      </p:ext>
    </p:extLst>
  </p:cSld>
  <p:clrMap bg1="lt1" tx1="dk1" bg2="lt2" tx2="dk2" accent1="accent1" accent2="accent2" accent3="accent3" accent4="accent4" accent5="accent5" accent6="accent6" hlink="hlink" folHlink="folHlink"/>
  <p:sldLayoutIdLst>
    <p:sldLayoutId id="214748434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3"/>
          <p:cNvSpPr/>
          <p:nvPr userDrawn="1"/>
        </p:nvSpPr>
        <p:spPr>
          <a:xfrm>
            <a:off x="0" y="4493980"/>
            <a:ext cx="9144000" cy="2364021"/>
          </a:xfrm>
          <a:custGeom>
            <a:avLst/>
            <a:gdLst/>
            <a:ahLst/>
            <a:cxnLst/>
            <a:rect l="l" t="t" r="r" b="b"/>
            <a:pathLst>
              <a:path w="9144000" h="2090537">
                <a:moveTo>
                  <a:pt x="9144000" y="0"/>
                </a:moveTo>
                <a:lnTo>
                  <a:pt x="9144000" y="2090537"/>
                </a:lnTo>
                <a:lnTo>
                  <a:pt x="0" y="2090537"/>
                </a:lnTo>
                <a:lnTo>
                  <a:pt x="0" y="737766"/>
                </a:lnTo>
                <a:lnTo>
                  <a:pt x="121342" y="815557"/>
                </a:lnTo>
                <a:cubicBezTo>
                  <a:pt x="1276048" y="1517173"/>
                  <a:pt x="2631569" y="1921205"/>
                  <a:pt x="4081456" y="1921205"/>
                </a:cubicBezTo>
                <a:cubicBezTo>
                  <a:pt x="5926767" y="1921205"/>
                  <a:pt x="7619220" y="1266740"/>
                  <a:pt x="8939361" y="177263"/>
                </a:cubicBezTo>
                <a:close/>
              </a:path>
            </a:pathLst>
          </a:cu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1"/>
            <a:ext cx="8229600" cy="33208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4" name="Group 3"/>
          <p:cNvGrpSpPr>
            <a:grpSpLocks/>
          </p:cNvGrpSpPr>
          <p:nvPr userDrawn="1"/>
        </p:nvGrpSpPr>
        <p:grpSpPr bwMode="auto">
          <a:xfrm>
            <a:off x="7822428" y="5594065"/>
            <a:ext cx="1103312" cy="1103312"/>
            <a:chOff x="7452320" y="5229200"/>
            <a:chExt cx="1368152" cy="1368152"/>
          </a:xfrm>
        </p:grpSpPr>
        <p:sp>
          <p:nvSpPr>
            <p:cNvPr id="15" name="Oval 4"/>
            <p:cNvSpPr/>
            <p:nvPr/>
          </p:nvSpPr>
          <p:spPr>
            <a:xfrm>
              <a:off x="7452320" y="5229200"/>
              <a:ext cx="1368152" cy="1368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 name="Picture 5"/>
            <p:cNvPicPr>
              <a:picLocks noChangeAspect="1"/>
            </p:cNvPicPr>
            <p:nvPr/>
          </p:nvPicPr>
          <p:blipFill>
            <a:blip r:embed="rId11"/>
            <a:srcRect/>
            <a:stretch>
              <a:fillRect/>
            </a:stretch>
          </p:blipFill>
          <p:spPr bwMode="auto">
            <a:xfrm>
              <a:off x="7596336" y="5589240"/>
              <a:ext cx="1080120" cy="643476"/>
            </a:xfrm>
            <a:prstGeom prst="rect">
              <a:avLst/>
            </a:prstGeom>
            <a:noFill/>
            <a:ln w="9525">
              <a:noFill/>
              <a:miter lim="800000"/>
              <a:headEnd/>
              <a:tailEnd/>
            </a:ln>
          </p:spPr>
        </p:pic>
      </p:grpSp>
      <p:sp>
        <p:nvSpPr>
          <p:cNvPr id="18" name="TextBox 17"/>
          <p:cNvSpPr txBox="1"/>
          <p:nvPr userDrawn="1"/>
        </p:nvSpPr>
        <p:spPr>
          <a:xfrm>
            <a:off x="123480" y="6369342"/>
            <a:ext cx="2681241"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chemeClr val="bg1"/>
                </a:solidFill>
              </a:rPr>
              <a:t>DREAMING / BELIEVING / ACHIEVING</a:t>
            </a:r>
          </a:p>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chemeClr val="bg1"/>
                </a:solidFill>
              </a:rPr>
              <a:t>A 21</a:t>
            </a:r>
            <a:r>
              <a:rPr lang="en-US" sz="1000" baseline="0" dirty="0">
                <a:solidFill>
                  <a:schemeClr val="bg1"/>
                </a:solidFill>
              </a:rPr>
              <a:t>ST CENTURY UNIVERSITY</a:t>
            </a:r>
            <a:endParaRPr lang="en-US" sz="1000" dirty="0">
              <a:solidFill>
                <a:schemeClr val="bg1"/>
              </a:solidFill>
            </a:endParaRPr>
          </a:p>
        </p:txBody>
      </p:sp>
    </p:spTree>
    <p:extLst>
      <p:ext uri="{BB962C8B-B14F-4D97-AF65-F5344CB8AC3E}">
        <p14:creationId xmlns:p14="http://schemas.microsoft.com/office/powerpoint/2010/main" val="1438057674"/>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stembursaryscotland.co.uk/" TargetMode="External"/><Relationship Id="rId2" Type="http://schemas.openxmlformats.org/officeDocument/2006/relationships/hyperlink" Target="http://www.uws.ac.uk/fundingandadvice"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psmd.uws.ac.uk/ModuleDescriptors/ModuleDescriptorsTitlesA_Z/ModuleDescriptor.aspx?documentGroupCode=MD0002883" TargetMode="External"/><Relationship Id="rId2" Type="http://schemas.openxmlformats.org/officeDocument/2006/relationships/hyperlink" Target="http://psmd.uws.ac.uk/ModuleDescriptors/ModuleDescriptorsTitlesA_Z/ModuleDescriptor.aspx?documentGroupCode=MD0002885" TargetMode="External"/><Relationship Id="rId1" Type="http://schemas.openxmlformats.org/officeDocument/2006/relationships/slideLayout" Target="../slideLayouts/slideLayout8.xml"/><Relationship Id="rId4" Type="http://schemas.openxmlformats.org/officeDocument/2006/relationships/hyperlink" Target="http://psmd.uws.ac.uk/ModuleDescriptors/ModuleDescriptorsTitlesA_Z/ModuleDescriptor.aspx?documentGroupCode=MD0002889"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gtcs.org.uk/wp-content/uploads/2021/09/standard-for-provisional-registration.pdf"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ucas.com/" TargetMode="External"/><Relationship Id="rId2" Type="http://schemas.openxmlformats.org/officeDocument/2006/relationships/hyperlink" Target="http://www.uws.ac.uk/courses/school-of-education/postgraduate/professional-graduate-diploma-in-education-(secondary)" TargetMode="External"/><Relationship Id="rId1" Type="http://schemas.openxmlformats.org/officeDocument/2006/relationships/slideLayout" Target="../slideLayouts/slideLayout8.xml"/><Relationship Id="rId6" Type="http://schemas.openxmlformats.org/officeDocument/2006/relationships/hyperlink" Target="http://www.tes.co.uk/" TargetMode="External"/><Relationship Id="rId5" Type="http://schemas.openxmlformats.org/officeDocument/2006/relationships/hyperlink" Target="http://www.gtcs.org.uk/" TargetMode="External"/><Relationship Id="rId4" Type="http://schemas.openxmlformats.org/officeDocument/2006/relationships/hyperlink" Target="http://www.teachinginscotlan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gtcs.org.uk/wp-content/uploads/2021/09/memorandum-on-entry-requirements.pdf"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gtcs.org.uk/wp-content/uploads/2021/09/memorandum-on-entry-requirements.pdf" TargetMode="External"/><Relationship Id="rId2" Type="http://schemas.openxmlformats.org/officeDocument/2006/relationships/hyperlink" Target="https://www.ucas.com/sites/default/files/ucas-utt-scottish-personal-statement-guidance.pdf"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29" y="5954486"/>
            <a:ext cx="8349342" cy="830997"/>
          </a:xfrm>
          <a:prstGeom prst="rect">
            <a:avLst/>
          </a:prstGeom>
          <a:noFill/>
        </p:spPr>
        <p:txBody>
          <a:bodyPr wrap="square" rtlCol="0">
            <a:spAutoFit/>
          </a:bodyPr>
          <a:lstStyle/>
          <a:p>
            <a:pPr algn="ctr"/>
            <a:r>
              <a:rPr lang="en-GB" sz="4800" dirty="0">
                <a:solidFill>
                  <a:schemeClr val="bg1"/>
                </a:solidFill>
              </a:rPr>
              <a:t>FREQUENTLY ASKED QUESTIONS</a:t>
            </a:r>
          </a:p>
        </p:txBody>
      </p:sp>
      <p:sp>
        <p:nvSpPr>
          <p:cNvPr id="3" name="TextBox 2"/>
          <p:cNvSpPr txBox="1"/>
          <p:nvPr/>
        </p:nvSpPr>
        <p:spPr>
          <a:xfrm>
            <a:off x="439239" y="209006"/>
            <a:ext cx="8349342" cy="830997"/>
          </a:xfrm>
          <a:prstGeom prst="rect">
            <a:avLst/>
          </a:prstGeom>
          <a:noFill/>
        </p:spPr>
        <p:txBody>
          <a:bodyPr wrap="square" rtlCol="0">
            <a:spAutoFit/>
          </a:bodyPr>
          <a:lstStyle/>
          <a:p>
            <a:pPr algn="ctr"/>
            <a:r>
              <a:rPr lang="en-GB" sz="4800" dirty="0">
                <a:solidFill>
                  <a:schemeClr val="bg1"/>
                </a:solidFill>
              </a:rPr>
              <a:t>PGDE SECONDARY EDUCATION</a:t>
            </a:r>
          </a:p>
        </p:txBody>
      </p:sp>
    </p:spTree>
    <p:extLst>
      <p:ext uri="{BB962C8B-B14F-4D97-AF65-F5344CB8AC3E}">
        <p14:creationId xmlns:p14="http://schemas.microsoft.com/office/powerpoint/2010/main" val="73043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8690"/>
          </a:xfrm>
        </p:spPr>
        <p:txBody>
          <a:bodyPr>
            <a:normAutofit fontScale="90000"/>
          </a:bodyPr>
          <a:lstStyle/>
          <a:p>
            <a:pPr algn="l"/>
            <a:br>
              <a:rPr lang="en-GB" sz="2000" b="1" dirty="0"/>
            </a:br>
            <a:r>
              <a:rPr lang="en-GB" sz="2200" b="1" dirty="0"/>
              <a:t>8.  What kind of work experience do I need? </a:t>
            </a:r>
            <a:br>
              <a:rPr lang="en-GB" sz="2000" dirty="0"/>
            </a:br>
            <a:endParaRPr lang="en-GB" sz="2000" dirty="0"/>
          </a:p>
        </p:txBody>
      </p:sp>
      <p:sp>
        <p:nvSpPr>
          <p:cNvPr id="5" name="Content Placeholder 2"/>
          <p:cNvSpPr txBox="1">
            <a:spLocks/>
          </p:cNvSpPr>
          <p:nvPr/>
        </p:nvSpPr>
        <p:spPr>
          <a:xfrm>
            <a:off x="457200" y="948690"/>
            <a:ext cx="8229600" cy="36980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GB" sz="1400" dirty="0"/>
              <a:t>Selectors look for candidates who have relevant experience of working in formal or informal settings with children and young people. The following are considered good examples of relevant experience: </a:t>
            </a:r>
          </a:p>
          <a:p>
            <a:pPr marL="0" indent="0" fontAlgn="auto">
              <a:spcAft>
                <a:spcPts val="0"/>
              </a:spcAft>
              <a:buFont typeface="Arial"/>
              <a:buNone/>
            </a:pPr>
            <a:endParaRPr lang="en-GB" sz="1400" dirty="0"/>
          </a:p>
          <a:p>
            <a:pPr fontAlgn="auto">
              <a:spcAft>
                <a:spcPts val="0"/>
              </a:spcAft>
            </a:pPr>
            <a:r>
              <a:rPr lang="en-GB" sz="1400" dirty="0"/>
              <a:t>Work experience or observation in a secondary school; </a:t>
            </a:r>
          </a:p>
          <a:p>
            <a:pPr fontAlgn="auto">
              <a:spcAft>
                <a:spcPts val="0"/>
              </a:spcAft>
            </a:pPr>
            <a:r>
              <a:rPr lang="en-GB" sz="1400" dirty="0"/>
              <a:t>Work experience with youth groups and after school clubs; </a:t>
            </a:r>
          </a:p>
          <a:p>
            <a:pPr fontAlgn="auto">
              <a:spcAft>
                <a:spcPts val="0"/>
              </a:spcAft>
            </a:pPr>
            <a:r>
              <a:rPr lang="en-GB" sz="1400" dirty="0"/>
              <a:t>Work experience which has involved training or coaching young people in a number of different types of setting from commercial organisations to sports groups. </a:t>
            </a:r>
          </a:p>
          <a:p>
            <a:pPr fontAlgn="auto">
              <a:spcAft>
                <a:spcPts val="0"/>
              </a:spcAft>
            </a:pPr>
            <a:endParaRPr lang="en-GB" sz="1400" dirty="0"/>
          </a:p>
          <a:p>
            <a:pPr marL="0" indent="0" fontAlgn="auto">
              <a:spcAft>
                <a:spcPts val="0"/>
              </a:spcAft>
              <a:buFont typeface="Arial"/>
              <a:buNone/>
            </a:pPr>
            <a:r>
              <a:rPr lang="en-GB" sz="1400" dirty="0"/>
              <a:t>The successful candidate will be able to draw on these experiences at interview to demonstrate their insights into the nature of teaching, learners and learning in whatever context they have worked. </a:t>
            </a:r>
          </a:p>
          <a:p>
            <a:pPr marL="0" indent="0" fontAlgn="auto">
              <a:spcAft>
                <a:spcPts val="0"/>
              </a:spcAft>
              <a:buFont typeface="Arial"/>
              <a:buNone/>
            </a:pPr>
            <a:endParaRPr lang="en-GB" sz="1400" dirty="0"/>
          </a:p>
        </p:txBody>
      </p:sp>
    </p:spTree>
    <p:extLst>
      <p:ext uri="{BB962C8B-B14F-4D97-AF65-F5344CB8AC3E}">
        <p14:creationId xmlns:p14="http://schemas.microsoft.com/office/powerpoint/2010/main" val="188942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5830"/>
          </a:xfrm>
        </p:spPr>
        <p:txBody>
          <a:bodyPr>
            <a:normAutofit fontScale="90000"/>
          </a:bodyPr>
          <a:lstStyle/>
          <a:p>
            <a:pPr algn="l"/>
            <a:br>
              <a:rPr lang="en-GB" sz="2000" b="1" dirty="0"/>
            </a:br>
            <a:r>
              <a:rPr lang="en-GB" sz="2200" b="1" dirty="0"/>
              <a:t>9. Will I receive feedback on my application? </a:t>
            </a:r>
            <a:br>
              <a:rPr lang="en-GB" sz="2000" dirty="0"/>
            </a:br>
            <a:endParaRPr lang="en-GB" sz="2000" dirty="0"/>
          </a:p>
        </p:txBody>
      </p:sp>
      <p:sp>
        <p:nvSpPr>
          <p:cNvPr id="3" name="Content Placeholder 2"/>
          <p:cNvSpPr>
            <a:spLocks noGrp="1"/>
          </p:cNvSpPr>
          <p:nvPr>
            <p:ph idx="1"/>
          </p:nvPr>
        </p:nvSpPr>
        <p:spPr>
          <a:xfrm>
            <a:off x="457200" y="925830"/>
            <a:ext cx="8229600" cy="3320892"/>
          </a:xfrm>
        </p:spPr>
        <p:txBody>
          <a:bodyPr>
            <a:normAutofit/>
          </a:bodyPr>
          <a:lstStyle/>
          <a:p>
            <a:pPr marL="0" indent="0">
              <a:buNone/>
            </a:pPr>
            <a:r>
              <a:rPr lang="en-GB" sz="1400" dirty="0"/>
              <a:t>Due to the large number applicants we receive applicants who are not selected for interview will receive feedback via the UCAS decision track. We are happy to provide feedback to any unsuccessful applicant who has been interviewed. You should submit your request via email and we will aim to reply to you as soon as possible. Please note that we receive most feedback requests between January and March so response at that time might be slightly delayed. As we deal with a very large volume of feedback requests we do ask that you contact us by email admissions@uws.ac.uk. Please note that data protection legislation means that we may not be able to provide feedback to a third party unless you provide written consent. </a:t>
            </a:r>
          </a:p>
          <a:p>
            <a:pPr marL="0" indent="0">
              <a:buNone/>
            </a:pPr>
            <a:endParaRPr lang="en-GB" sz="1400" dirty="0"/>
          </a:p>
        </p:txBody>
      </p:sp>
      <p:sp>
        <p:nvSpPr>
          <p:cNvPr id="4" name="Title 1"/>
          <p:cNvSpPr txBox="1">
            <a:spLocks/>
          </p:cNvSpPr>
          <p:nvPr/>
        </p:nvSpPr>
        <p:spPr>
          <a:xfrm>
            <a:off x="457200" y="2457450"/>
            <a:ext cx="8229600" cy="93726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br>
              <a:rPr lang="en-GB" sz="2000" b="1" dirty="0"/>
            </a:br>
            <a:r>
              <a:rPr lang="en-GB" sz="2200" b="1" dirty="0"/>
              <a:t>10. Is funding available? </a:t>
            </a:r>
            <a:br>
              <a:rPr lang="en-GB" sz="2000" dirty="0"/>
            </a:br>
            <a:endParaRPr lang="en-GB" sz="2000" dirty="0"/>
          </a:p>
        </p:txBody>
      </p:sp>
      <p:sp>
        <p:nvSpPr>
          <p:cNvPr id="5" name="Content Placeholder 2"/>
          <p:cNvSpPr txBox="1">
            <a:spLocks/>
          </p:cNvSpPr>
          <p:nvPr/>
        </p:nvSpPr>
        <p:spPr>
          <a:xfrm>
            <a:off x="457200" y="3451860"/>
            <a:ext cx="8229600" cy="33208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GB" sz="1400" dirty="0"/>
              <a:t>Applicants should apply to the Student Awards Agency for Scotland (SAAS) www.saas.gov.uk/ after receiving an offer. Depending on your circumstances, you might be able to apply for additional funds to help you with your study costs. English, Welsh and Northern Irish students can apply to Student Finance England, Wales or Northern Ireland as appropriate for fee, grant and loan support. Further information on funding can be viewed at: </a:t>
            </a:r>
            <a:r>
              <a:rPr lang="en-GB" sz="1400" dirty="0">
                <a:solidFill>
                  <a:srgbClr val="4830FA"/>
                </a:solidFill>
                <a:hlinkClick r:id="rId2"/>
              </a:rPr>
              <a:t>http://www.uws.ac.uk/fundingandadvice</a:t>
            </a:r>
            <a:endParaRPr lang="en-GB" sz="1400" dirty="0">
              <a:solidFill>
                <a:srgbClr val="4830FA"/>
              </a:solidFill>
            </a:endParaRPr>
          </a:p>
          <a:p>
            <a:pPr marL="0" indent="0" fontAlgn="auto">
              <a:spcAft>
                <a:spcPts val="0"/>
              </a:spcAft>
              <a:buFont typeface="Arial"/>
              <a:buNone/>
            </a:pPr>
            <a:endParaRPr lang="en-GB" sz="1400" dirty="0">
              <a:solidFill>
                <a:srgbClr val="4830FA"/>
              </a:solidFill>
            </a:endParaRPr>
          </a:p>
          <a:p>
            <a:pPr marL="0" indent="0" fontAlgn="auto">
              <a:spcAft>
                <a:spcPts val="0"/>
              </a:spcAft>
              <a:buNone/>
            </a:pPr>
            <a:r>
              <a:rPr lang="en-GB" sz="1400" dirty="0"/>
              <a:t>For some secondary subject bursaries may be available to applicants who are considered career changers. These are offered by Skills Development Scotland more information can be found here</a:t>
            </a:r>
            <a:r>
              <a:rPr lang="en-GB" sz="1400" dirty="0">
                <a:solidFill>
                  <a:srgbClr val="4830FA"/>
                </a:solidFill>
              </a:rPr>
              <a:t>: </a:t>
            </a:r>
            <a:r>
              <a:rPr lang="en-GB" sz="1400" dirty="0">
                <a:solidFill>
                  <a:srgbClr val="4830FA"/>
                </a:solidFill>
                <a:hlinkClick r:id="rId3"/>
              </a:rPr>
              <a:t>https://stembursaryscotland.co.uk</a:t>
            </a:r>
            <a:endParaRPr lang="en-GB" sz="1400" dirty="0">
              <a:solidFill>
                <a:srgbClr val="4830FA"/>
              </a:solidFill>
            </a:endParaRPr>
          </a:p>
          <a:p>
            <a:pPr marL="0" indent="0" fontAlgn="auto">
              <a:spcAft>
                <a:spcPts val="0"/>
              </a:spcAft>
              <a:buNone/>
            </a:pPr>
            <a:r>
              <a:rPr lang="en-GB" sz="1400" dirty="0">
                <a:solidFill>
                  <a:srgbClr val="4830FA"/>
                </a:solidFill>
              </a:rPr>
              <a:t> </a:t>
            </a:r>
          </a:p>
          <a:p>
            <a:pPr marL="0" indent="0" fontAlgn="auto">
              <a:spcAft>
                <a:spcPts val="0"/>
              </a:spcAft>
              <a:buFont typeface="Arial"/>
              <a:buNone/>
            </a:pPr>
            <a:endParaRPr lang="en-GB" sz="1400" dirty="0"/>
          </a:p>
        </p:txBody>
      </p:sp>
    </p:spTree>
    <p:extLst>
      <p:ext uri="{BB962C8B-B14F-4D97-AF65-F5344CB8AC3E}">
        <p14:creationId xmlns:p14="http://schemas.microsoft.com/office/powerpoint/2010/main" val="22178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5830"/>
          </a:xfrm>
        </p:spPr>
        <p:txBody>
          <a:bodyPr>
            <a:normAutofit fontScale="90000"/>
          </a:bodyPr>
          <a:lstStyle/>
          <a:p>
            <a:pPr algn="l"/>
            <a:br>
              <a:rPr lang="en-GB" sz="2000" b="1" dirty="0"/>
            </a:br>
            <a:r>
              <a:rPr lang="en-GB" sz="2200" b="1" dirty="0"/>
              <a:t>11. Can I teach elsewhere if I gain my teaching qualification in Scotland? </a:t>
            </a:r>
            <a:br>
              <a:rPr lang="en-GB" sz="2000" dirty="0"/>
            </a:br>
            <a:endParaRPr lang="en-GB" sz="2000" dirty="0"/>
          </a:p>
        </p:txBody>
      </p:sp>
      <p:sp>
        <p:nvSpPr>
          <p:cNvPr id="3" name="Content Placeholder 2"/>
          <p:cNvSpPr>
            <a:spLocks noGrp="1"/>
          </p:cNvSpPr>
          <p:nvPr>
            <p:ph idx="1"/>
          </p:nvPr>
        </p:nvSpPr>
        <p:spPr>
          <a:xfrm>
            <a:off x="464820" y="755709"/>
            <a:ext cx="8229600" cy="3320892"/>
          </a:xfrm>
        </p:spPr>
        <p:txBody>
          <a:bodyPr>
            <a:normAutofit/>
          </a:bodyPr>
          <a:lstStyle/>
          <a:p>
            <a:pPr marL="0" indent="0">
              <a:buNone/>
            </a:pPr>
            <a:r>
              <a:rPr lang="en-GB" sz="1400" dirty="0"/>
              <a:t>If you gain your teaching qualification in Scotland, you will normally be eligible to teach in England, Wales and Northern Ireland. You should contact the General Teaching Council or Education and Local Library Board to register.  The PGDE is a well recognised qualification throughout the world and you should contact the relevant education authority should you wish to teach in another country to check your eligibility. </a:t>
            </a:r>
          </a:p>
          <a:p>
            <a:pPr marL="0" indent="0">
              <a:buNone/>
            </a:pPr>
            <a:endParaRPr lang="en-GB" sz="1400" dirty="0"/>
          </a:p>
          <a:p>
            <a:pPr marL="0" indent="0">
              <a:buNone/>
            </a:pPr>
            <a:r>
              <a:rPr lang="en-GB" sz="1400" dirty="0"/>
              <a:t>As a result of the UK leaving the European Union the automatic recognition of UK teaching qualifications in the EEA will no longer apply for qualifications obtained after 31 December 2020. This means that UK nationals wishing to teach in the EEA and EEA citizens with a UK teaching qualifications will require to have their qualification recognised in the EEA country in which they intend to work. The rules and process for this recognition of third country qualifications/third-country nationals will vary and any student interested in working in the EEA after qualifying should check the relevant requirements in each member state.</a:t>
            </a:r>
          </a:p>
          <a:p>
            <a:pPr marL="0" indent="0">
              <a:buNone/>
            </a:pPr>
            <a:endParaRPr lang="en-GB" sz="1400" dirty="0"/>
          </a:p>
          <a:p>
            <a:pPr marL="0" indent="0">
              <a:buNone/>
            </a:pPr>
            <a:endParaRPr lang="en-GB" sz="1400" dirty="0"/>
          </a:p>
          <a:p>
            <a:pPr marL="0" indent="0">
              <a:buNone/>
            </a:pPr>
            <a:endParaRPr lang="en-GB" sz="1400" dirty="0"/>
          </a:p>
        </p:txBody>
      </p:sp>
      <p:sp>
        <p:nvSpPr>
          <p:cNvPr id="4" name="Title 1"/>
          <p:cNvSpPr txBox="1">
            <a:spLocks/>
          </p:cNvSpPr>
          <p:nvPr/>
        </p:nvSpPr>
        <p:spPr>
          <a:xfrm>
            <a:off x="457200" y="3114542"/>
            <a:ext cx="8446770" cy="92583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br>
              <a:rPr lang="en-GB" sz="2000" b="1" dirty="0"/>
            </a:br>
            <a:r>
              <a:rPr lang="en-GB" sz="2200" b="1" dirty="0"/>
              <a:t>12. Do I need to complete a Protecting Vulnerable Groups (PVG) application? </a:t>
            </a:r>
            <a:br>
              <a:rPr lang="en-GB" sz="2000" dirty="0"/>
            </a:br>
            <a:endParaRPr lang="en-GB" sz="2000" dirty="0"/>
          </a:p>
        </p:txBody>
      </p:sp>
      <p:sp>
        <p:nvSpPr>
          <p:cNvPr id="5" name="Content Placeholder 2"/>
          <p:cNvSpPr txBox="1">
            <a:spLocks/>
          </p:cNvSpPr>
          <p:nvPr/>
        </p:nvSpPr>
        <p:spPr>
          <a:xfrm>
            <a:off x="464820" y="3817808"/>
            <a:ext cx="8229600" cy="33208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GB" sz="1400" dirty="0"/>
              <a:t>Yes, if you are accepted to a teaching degree you must complete a PVG application prior to enrolment. An application will be sent from the University once you have accepted your offer. Our administration team will contact you with the required paperwork and process, you are not able to submit this on your own it must be endorsed by the university. The fee for joining the scheme is £59, which you are responsible for paying during the application process. </a:t>
            </a:r>
          </a:p>
          <a:p>
            <a:pPr marL="0" indent="0" fontAlgn="auto">
              <a:spcAft>
                <a:spcPts val="0"/>
              </a:spcAft>
              <a:buFont typeface="Arial"/>
              <a:buNone/>
            </a:pPr>
            <a:endParaRPr lang="en-GB" sz="800" dirty="0"/>
          </a:p>
          <a:p>
            <a:pPr marL="0" indent="0" fontAlgn="auto">
              <a:spcAft>
                <a:spcPts val="0"/>
              </a:spcAft>
              <a:buFont typeface="Arial"/>
              <a:buNone/>
            </a:pPr>
            <a:r>
              <a:rPr lang="en-GB" sz="1400" dirty="0"/>
              <a:t>PVGs will also be required throughout your career including for entry to your probationary year. This is managed by the GTCS and they will contact you during your PGDE year to facilitate the PVG for your </a:t>
            </a:r>
          </a:p>
          <a:p>
            <a:pPr marL="0" indent="0" fontAlgn="auto">
              <a:spcAft>
                <a:spcPts val="0"/>
              </a:spcAft>
              <a:buFont typeface="Arial"/>
              <a:buNone/>
            </a:pPr>
            <a:r>
              <a:rPr lang="en-GB" sz="1400" dirty="0"/>
              <a:t>induction year. For information on the PVG scheme, please visit: </a:t>
            </a:r>
            <a:r>
              <a:rPr lang="en-GB" sz="1400" u="sng" dirty="0" err="1">
                <a:solidFill>
                  <a:srgbClr val="4830FA"/>
                </a:solidFill>
              </a:rPr>
              <a:t>www.disclosurescotland.co.uk</a:t>
            </a:r>
            <a:r>
              <a:rPr lang="en-GB" sz="1400" u="sng" dirty="0">
                <a:solidFill>
                  <a:srgbClr val="4830FA"/>
                </a:solidFill>
              </a:rPr>
              <a:t>/pvg/</a:t>
            </a:r>
            <a:r>
              <a:rPr lang="en-GB" sz="1400" u="sng" dirty="0" err="1">
                <a:solidFill>
                  <a:srgbClr val="4830FA"/>
                </a:solidFill>
              </a:rPr>
              <a:t>pvg_index.html</a:t>
            </a:r>
            <a:r>
              <a:rPr lang="en-GB" sz="1400" u="sng" dirty="0">
                <a:solidFill>
                  <a:srgbClr val="4830FA"/>
                </a:solidFill>
              </a:rPr>
              <a:t> </a:t>
            </a:r>
          </a:p>
          <a:p>
            <a:pPr marL="0" indent="0" fontAlgn="auto">
              <a:spcAft>
                <a:spcPts val="0"/>
              </a:spcAft>
              <a:buFont typeface="Arial"/>
              <a:buNone/>
            </a:pPr>
            <a:endParaRPr lang="en-GB" sz="1400" u="sng" dirty="0">
              <a:solidFill>
                <a:srgbClr val="4830FA"/>
              </a:solidFill>
            </a:endParaRPr>
          </a:p>
          <a:p>
            <a:pPr marL="0" indent="0" fontAlgn="auto">
              <a:spcAft>
                <a:spcPts val="0"/>
              </a:spcAft>
              <a:buFont typeface="Arial"/>
              <a:buNone/>
            </a:pPr>
            <a:endParaRPr lang="en-GB" sz="1400" u="sng" dirty="0">
              <a:solidFill>
                <a:srgbClr val="4830FA"/>
              </a:solidFill>
            </a:endParaRPr>
          </a:p>
          <a:p>
            <a:pPr marL="0" indent="0" fontAlgn="auto">
              <a:spcAft>
                <a:spcPts val="0"/>
              </a:spcAft>
              <a:buFont typeface="Arial"/>
              <a:buNone/>
            </a:pPr>
            <a:endParaRPr lang="en-GB" sz="1400" u="sng" dirty="0">
              <a:solidFill>
                <a:srgbClr val="4830FA"/>
              </a:solidFill>
            </a:endParaRPr>
          </a:p>
          <a:p>
            <a:pPr marL="0" indent="0" fontAlgn="auto">
              <a:spcAft>
                <a:spcPts val="0"/>
              </a:spcAft>
              <a:buFont typeface="Arial"/>
              <a:buNone/>
            </a:pPr>
            <a:endParaRPr lang="en-GB" sz="1400" dirty="0"/>
          </a:p>
        </p:txBody>
      </p:sp>
    </p:spTree>
    <p:extLst>
      <p:ext uri="{BB962C8B-B14F-4D97-AF65-F5344CB8AC3E}">
        <p14:creationId xmlns:p14="http://schemas.microsoft.com/office/powerpoint/2010/main" val="281101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0" y="2451100"/>
            <a:ext cx="8229600" cy="937260"/>
          </a:xfrm>
        </p:spPr>
        <p:txBody>
          <a:bodyPr>
            <a:normAutofit fontScale="90000"/>
          </a:bodyPr>
          <a:lstStyle/>
          <a:p>
            <a:pPr algn="l"/>
            <a:br>
              <a:rPr lang="en-GB" sz="2000" b="1" dirty="0"/>
            </a:br>
            <a:r>
              <a:rPr lang="en-GB" sz="2200" b="1" dirty="0"/>
              <a:t>14. What modules will I study? </a:t>
            </a:r>
            <a:br>
              <a:rPr lang="en-GB" sz="2000" dirty="0"/>
            </a:br>
            <a:endParaRPr lang="en-GB" sz="2000" dirty="0"/>
          </a:p>
        </p:txBody>
      </p:sp>
      <p:sp>
        <p:nvSpPr>
          <p:cNvPr id="3" name="Content Placeholder 2"/>
          <p:cNvSpPr>
            <a:spLocks noGrp="1"/>
          </p:cNvSpPr>
          <p:nvPr>
            <p:ph idx="1"/>
          </p:nvPr>
        </p:nvSpPr>
        <p:spPr>
          <a:xfrm>
            <a:off x="372140" y="3018395"/>
            <a:ext cx="8229600" cy="3058161"/>
          </a:xfrm>
        </p:spPr>
        <p:txBody>
          <a:bodyPr>
            <a:normAutofit/>
          </a:bodyPr>
          <a:lstStyle/>
          <a:p>
            <a:pPr marL="0" indent="0">
              <a:buNone/>
            </a:pPr>
            <a:r>
              <a:rPr lang="en-GB" sz="1300" dirty="0"/>
              <a:t>You will study three modules throughout the year. These are listed below and more information (including assessment information and expected study hours) can be found by clicking on the module descriptor links. This information is updated annually in line with the university quality assurance procedures and as such is subject to change. </a:t>
            </a:r>
          </a:p>
          <a:p>
            <a:pPr marL="0" indent="0">
              <a:buNone/>
            </a:pPr>
            <a:endParaRPr lang="en-GB" sz="800" dirty="0"/>
          </a:p>
          <a:p>
            <a:pPr marL="0" indent="0">
              <a:buNone/>
            </a:pPr>
            <a:r>
              <a:rPr lang="en-GB" sz="1300" dirty="0"/>
              <a:t>Subject Studies: </a:t>
            </a:r>
            <a:r>
              <a:rPr lang="en-GB" sz="1300" dirty="0">
                <a:solidFill>
                  <a:schemeClr val="tx2">
                    <a:lumMod val="60000"/>
                    <a:lumOff val="40000"/>
                  </a:schemeClr>
                </a:solidFill>
                <a:hlinkClick r:id="rId2"/>
              </a:rPr>
              <a:t>http://psmd.uws.ac.uk/ModuleDescriptors/ModuleDescriptorsTitlesA_Z/ModuleDescriptor.aspx?documentGroupCode=MD0002885</a:t>
            </a:r>
            <a:endParaRPr lang="en-GB" sz="1300" dirty="0">
              <a:solidFill>
                <a:schemeClr val="tx2">
                  <a:lumMod val="60000"/>
                  <a:lumOff val="40000"/>
                </a:schemeClr>
              </a:solidFill>
            </a:endParaRPr>
          </a:p>
          <a:p>
            <a:pPr marL="0" indent="0">
              <a:buNone/>
            </a:pPr>
            <a:endParaRPr lang="en-GB" sz="800" dirty="0"/>
          </a:p>
          <a:p>
            <a:pPr marL="0" indent="0">
              <a:buNone/>
            </a:pPr>
            <a:r>
              <a:rPr lang="en-GB" sz="1300" dirty="0"/>
              <a:t>School Experience: </a:t>
            </a:r>
            <a:r>
              <a:rPr lang="en-GB" sz="1300" dirty="0">
                <a:solidFill>
                  <a:schemeClr val="tx2">
                    <a:lumMod val="60000"/>
                    <a:lumOff val="40000"/>
                  </a:schemeClr>
                </a:solidFill>
                <a:hlinkClick r:id="rId3"/>
              </a:rPr>
              <a:t>http://psmd.uws.ac.uk/ModuleDescriptors/ModuleDescriptorsTitlesA_Z/ModuleDescriptor.aspx?documentGroupCode=MD0002883</a:t>
            </a:r>
            <a:endParaRPr lang="en-GB" sz="1300" dirty="0">
              <a:solidFill>
                <a:schemeClr val="tx2">
                  <a:lumMod val="60000"/>
                  <a:lumOff val="40000"/>
                </a:schemeClr>
              </a:solidFill>
            </a:endParaRPr>
          </a:p>
          <a:p>
            <a:pPr marL="0" indent="0">
              <a:buNone/>
            </a:pPr>
            <a:endParaRPr lang="en-GB" sz="800" dirty="0"/>
          </a:p>
          <a:p>
            <a:pPr marL="0" indent="0">
              <a:buNone/>
            </a:pPr>
            <a:r>
              <a:rPr lang="en-GB" sz="1300" dirty="0"/>
              <a:t>School and Professional Studies: </a:t>
            </a:r>
            <a:r>
              <a:rPr lang="en-GB" sz="1300" dirty="0">
                <a:solidFill>
                  <a:schemeClr val="tx2">
                    <a:lumMod val="60000"/>
                    <a:lumOff val="40000"/>
                  </a:schemeClr>
                </a:solidFill>
                <a:hlinkClick r:id="rId4"/>
              </a:rPr>
              <a:t>http://psmd.uws.ac.uk/ModuleDescriptors/ModuleDescriptorsTitlesA_Z/ModuleDescriptor.aspx?documentGroupCode=MD0002889</a:t>
            </a:r>
            <a:endParaRPr lang="en-GB" sz="1300" dirty="0">
              <a:solidFill>
                <a:schemeClr val="tx2">
                  <a:lumMod val="60000"/>
                  <a:lumOff val="40000"/>
                </a:schemeClr>
              </a:solidFill>
            </a:endParaRPr>
          </a:p>
          <a:p>
            <a:pPr marL="0" indent="0">
              <a:buNone/>
            </a:pPr>
            <a:endParaRPr lang="en-GB" sz="1400" dirty="0"/>
          </a:p>
        </p:txBody>
      </p:sp>
      <p:sp>
        <p:nvSpPr>
          <p:cNvPr id="4" name="Title 1">
            <a:extLst>
              <a:ext uri="{FF2B5EF4-FFF2-40B4-BE49-F238E27FC236}">
                <a16:creationId xmlns:a16="http://schemas.microsoft.com/office/drawing/2014/main" id="{370041E4-46F2-DF41-9489-639C511ED9D2}"/>
              </a:ext>
            </a:extLst>
          </p:cNvPr>
          <p:cNvSpPr txBox="1">
            <a:spLocks/>
          </p:cNvSpPr>
          <p:nvPr/>
        </p:nvSpPr>
        <p:spPr>
          <a:xfrm>
            <a:off x="372140" y="90565"/>
            <a:ext cx="8229600" cy="92583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br>
              <a:rPr lang="en-GB" sz="2000" b="1" dirty="0"/>
            </a:br>
            <a:r>
              <a:rPr lang="en-GB" sz="2200" b="1" dirty="0"/>
              <a:t>13. How many days will I be on campus?</a:t>
            </a:r>
            <a:br>
              <a:rPr lang="en-GB" sz="2000" dirty="0"/>
            </a:br>
            <a:endParaRPr lang="en-GB" sz="2000" dirty="0"/>
          </a:p>
        </p:txBody>
      </p:sp>
      <p:sp>
        <p:nvSpPr>
          <p:cNvPr id="5" name="Content Placeholder 2">
            <a:extLst>
              <a:ext uri="{FF2B5EF4-FFF2-40B4-BE49-F238E27FC236}">
                <a16:creationId xmlns:a16="http://schemas.microsoft.com/office/drawing/2014/main" id="{4B1377FD-B649-CD48-870D-F912ECA90F4F}"/>
              </a:ext>
            </a:extLst>
          </p:cNvPr>
          <p:cNvSpPr txBox="1">
            <a:spLocks/>
          </p:cNvSpPr>
          <p:nvPr/>
        </p:nvSpPr>
        <p:spPr>
          <a:xfrm>
            <a:off x="414670" y="701040"/>
            <a:ext cx="8314660" cy="1930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GB" sz="1300" dirty="0"/>
              <a:t>The on campus activities are delivered in a blended mode. This means that students will normally be expected to attend classes on the Ayr Campus three days a week. Alongside this students will be expected to engage with online learning and independent study. </a:t>
            </a:r>
            <a:r>
              <a:rPr lang="en-GB" sz="1300" b="1" dirty="0"/>
              <a:t> </a:t>
            </a:r>
            <a:r>
              <a:rPr lang="en-GB" sz="1300" dirty="0"/>
              <a:t>When students are on placement there will be little need to be on campus but students will be required to be full time (5 days a week) in school for the duration of placement. </a:t>
            </a:r>
          </a:p>
          <a:p>
            <a:pPr marL="0" indent="0" fontAlgn="auto">
              <a:spcAft>
                <a:spcPts val="0"/>
              </a:spcAft>
              <a:buNone/>
            </a:pPr>
            <a:endParaRPr lang="en-GB" sz="1300" dirty="0"/>
          </a:p>
          <a:p>
            <a:pPr marL="0" indent="0" fontAlgn="auto">
              <a:spcAft>
                <a:spcPts val="0"/>
              </a:spcAft>
              <a:buNone/>
            </a:pPr>
            <a:r>
              <a:rPr lang="en-GB" sz="1300" dirty="0"/>
              <a:t>Students should expect and be prepared to cover the cost associated with travelling to campus and to placement. In some circumstances, the University will contribute to excess travel costs whilst on school experience placements. More details on the process and eligibility for this will be forthcoming at the beginning of the programme. </a:t>
            </a:r>
          </a:p>
          <a:p>
            <a:pPr marL="0" indent="0" fontAlgn="auto">
              <a:spcAft>
                <a:spcPts val="0"/>
              </a:spcAft>
              <a:buFont typeface="Arial"/>
              <a:buNone/>
            </a:pPr>
            <a:endParaRPr lang="en-GB" sz="1400" dirty="0"/>
          </a:p>
          <a:p>
            <a:pPr marL="0" indent="0" fontAlgn="auto">
              <a:spcAft>
                <a:spcPts val="0"/>
              </a:spcAft>
              <a:buFont typeface="Arial"/>
              <a:buNone/>
            </a:pPr>
            <a:endParaRPr lang="en-GB" sz="1400" dirty="0"/>
          </a:p>
          <a:p>
            <a:pPr marL="0" indent="0" fontAlgn="auto">
              <a:spcAft>
                <a:spcPts val="0"/>
              </a:spcAft>
              <a:buFont typeface="Arial"/>
              <a:buNone/>
            </a:pPr>
            <a:endParaRPr lang="en-GB" sz="1400" dirty="0"/>
          </a:p>
        </p:txBody>
      </p:sp>
    </p:spTree>
    <p:extLst>
      <p:ext uri="{BB962C8B-B14F-4D97-AF65-F5344CB8AC3E}">
        <p14:creationId xmlns:p14="http://schemas.microsoft.com/office/powerpoint/2010/main" val="201906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1828"/>
          </a:xfrm>
        </p:spPr>
        <p:txBody>
          <a:bodyPr>
            <a:normAutofit fontScale="90000"/>
          </a:bodyPr>
          <a:lstStyle/>
          <a:p>
            <a:pPr algn="l"/>
            <a:br>
              <a:rPr lang="en-GB" sz="2000" b="1" dirty="0"/>
            </a:br>
            <a:r>
              <a:rPr lang="en-GB" sz="2200" b="1" dirty="0"/>
              <a:t>15. How many placements will I undertake?</a:t>
            </a:r>
            <a:br>
              <a:rPr lang="en-GB" sz="2000" dirty="0"/>
            </a:br>
            <a:endParaRPr lang="en-GB" sz="2000" dirty="0"/>
          </a:p>
        </p:txBody>
      </p:sp>
      <p:sp>
        <p:nvSpPr>
          <p:cNvPr id="3" name="Content Placeholder 2"/>
          <p:cNvSpPr>
            <a:spLocks noGrp="1"/>
          </p:cNvSpPr>
          <p:nvPr>
            <p:ph idx="1"/>
          </p:nvPr>
        </p:nvSpPr>
        <p:spPr>
          <a:xfrm>
            <a:off x="457200" y="520117"/>
            <a:ext cx="8229600" cy="3726605"/>
          </a:xfrm>
        </p:spPr>
        <p:txBody>
          <a:bodyPr>
            <a:normAutofit/>
          </a:bodyPr>
          <a:lstStyle/>
          <a:p>
            <a:pPr marL="0" indent="0">
              <a:buNone/>
            </a:pPr>
            <a:r>
              <a:rPr lang="en-GB" sz="1400" dirty="0"/>
              <a:t>Students will normally undertake three placements, normally totalling 18 weeks in school. Normally students will undertake their placements in two different schools. Students will be on placement full time but will have a reduced teaching commitment so as to accommodate time for development, support and observation activities. </a:t>
            </a:r>
          </a:p>
        </p:txBody>
      </p:sp>
      <p:sp>
        <p:nvSpPr>
          <p:cNvPr id="4" name="Title 1"/>
          <p:cNvSpPr txBox="1">
            <a:spLocks/>
          </p:cNvSpPr>
          <p:nvPr/>
        </p:nvSpPr>
        <p:spPr>
          <a:xfrm>
            <a:off x="457200" y="1341120"/>
            <a:ext cx="8229600" cy="9144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br>
              <a:rPr lang="en-GB" sz="2000" b="1" dirty="0"/>
            </a:br>
            <a:r>
              <a:rPr lang="en-GB" sz="2200" b="1" dirty="0"/>
              <a:t>16. </a:t>
            </a:r>
            <a:r>
              <a:rPr lang="en-US" sz="2200" b="1" dirty="0"/>
              <a:t>Will I be placed in a school close-by?</a:t>
            </a:r>
            <a:br>
              <a:rPr lang="en-GB" sz="2000" dirty="0"/>
            </a:br>
            <a:endParaRPr lang="en-GB" sz="2000" dirty="0"/>
          </a:p>
        </p:txBody>
      </p:sp>
      <p:sp>
        <p:nvSpPr>
          <p:cNvPr id="5" name="Content Placeholder 2"/>
          <p:cNvSpPr txBox="1">
            <a:spLocks/>
          </p:cNvSpPr>
          <p:nvPr/>
        </p:nvSpPr>
        <p:spPr>
          <a:xfrm>
            <a:off x="457200" y="2056937"/>
            <a:ext cx="8229600" cy="1925783"/>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GB" sz="2200" dirty="0"/>
              <a:t>We work closely with the GTCS to place students close to their term-time address for placement but this is not guaranteed. Students should be prepared to travel for a maximum of 90 minutes* to their placement school. You are not able to source your own placement and as such students should not contact schools to ask to do placements there. Students should expect and be prepared to cover the cost associated with travelling to placement. In some circumstances, the University will contribute to excess travel costs whilst on school experience placements. More details on the process and eligibility for this will be forthcoming at the beginning of the programme. </a:t>
            </a:r>
          </a:p>
          <a:p>
            <a:pPr marL="0" indent="0" fontAlgn="auto">
              <a:spcAft>
                <a:spcPts val="0"/>
              </a:spcAft>
              <a:buFont typeface="Arial"/>
              <a:buNone/>
            </a:pPr>
            <a:endParaRPr lang="en-GB" sz="1700" dirty="0"/>
          </a:p>
          <a:p>
            <a:pPr marL="0" indent="0" fontAlgn="auto">
              <a:spcAft>
                <a:spcPts val="0"/>
              </a:spcAft>
              <a:buNone/>
            </a:pPr>
            <a:r>
              <a:rPr lang="en-GB" sz="1700" i="1" dirty="0"/>
              <a:t> *This travelling distance is set by the GTCS and in the unlikely event students are not able to be placed within these parameters students may be asked to consider other alternatives such as attending a school near the Ayr campus even if it is over 90 minutes or relocating for placement (both of these would be done in consultation with the student). </a:t>
            </a:r>
            <a:endParaRPr lang="en-GB" sz="1700" dirty="0"/>
          </a:p>
          <a:p>
            <a:pPr marL="0" indent="0" fontAlgn="auto">
              <a:spcAft>
                <a:spcPts val="0"/>
              </a:spcAft>
              <a:buFont typeface="Arial"/>
              <a:buNone/>
            </a:pPr>
            <a:endParaRPr lang="en-GB" sz="1400" dirty="0"/>
          </a:p>
        </p:txBody>
      </p:sp>
      <p:sp>
        <p:nvSpPr>
          <p:cNvPr id="6" name="Title 1"/>
          <p:cNvSpPr txBox="1">
            <a:spLocks/>
          </p:cNvSpPr>
          <p:nvPr/>
        </p:nvSpPr>
        <p:spPr>
          <a:xfrm>
            <a:off x="457200" y="3650629"/>
            <a:ext cx="8229600" cy="9144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br>
              <a:rPr lang="en-US" sz="2000" b="1" dirty="0"/>
            </a:br>
            <a:r>
              <a:rPr lang="en-US" sz="2200" b="1" dirty="0"/>
              <a:t>17. How will I be assessed?</a:t>
            </a:r>
            <a:br>
              <a:rPr lang="en-GB" sz="2000" dirty="0"/>
            </a:br>
            <a:endParaRPr lang="en-GB" sz="2000" dirty="0"/>
          </a:p>
        </p:txBody>
      </p:sp>
      <p:sp>
        <p:nvSpPr>
          <p:cNvPr id="7" name="Content Placeholder 2"/>
          <p:cNvSpPr txBox="1">
            <a:spLocks/>
          </p:cNvSpPr>
          <p:nvPr/>
        </p:nvSpPr>
        <p:spPr>
          <a:xfrm>
            <a:off x="457200" y="4309771"/>
            <a:ext cx="8229600" cy="13196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US" sz="1400" dirty="0"/>
              <a:t>For each of the placements both the school and your subject tutor will assess your teaching against the Standard for Provisional Registration (GTC Scotland, 2021) - </a:t>
            </a:r>
            <a:r>
              <a:rPr lang="en-US" sz="1400" dirty="0">
                <a:hlinkClick r:id="rId2"/>
              </a:rPr>
              <a:t>https://www.gtcs.org.uk/wp-content/uploads/2021/09/standard-for-provisional-registration.pdf</a:t>
            </a:r>
            <a:r>
              <a:rPr lang="en-US" sz="1400" dirty="0"/>
              <a:t>. You will also undertake academic assessments – normally </a:t>
            </a:r>
            <a:r>
              <a:rPr lang="en-GB" sz="1400" dirty="0"/>
              <a:t>a research project and an assignment – during the year. You must pass all aspects of placement and academic assignments in order to complete the PGDE.</a:t>
            </a:r>
          </a:p>
          <a:p>
            <a:pPr marL="0" indent="0" fontAlgn="auto">
              <a:spcAft>
                <a:spcPts val="0"/>
              </a:spcAft>
              <a:buFont typeface="Arial"/>
              <a:buNone/>
            </a:pPr>
            <a:endParaRPr lang="en-GB" sz="1400" dirty="0"/>
          </a:p>
        </p:txBody>
      </p:sp>
    </p:spTree>
    <p:extLst>
      <p:ext uri="{BB962C8B-B14F-4D97-AF65-F5344CB8AC3E}">
        <p14:creationId xmlns:p14="http://schemas.microsoft.com/office/powerpoint/2010/main" val="803238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5830"/>
          </a:xfrm>
        </p:spPr>
        <p:txBody>
          <a:bodyPr>
            <a:normAutofit fontScale="90000"/>
          </a:bodyPr>
          <a:lstStyle/>
          <a:p>
            <a:pPr algn="l"/>
            <a:br>
              <a:rPr lang="en-US" sz="2000" b="1" dirty="0"/>
            </a:br>
            <a:r>
              <a:rPr lang="en-US" sz="2200" b="1" dirty="0"/>
              <a:t>18. Who will be my tutor? </a:t>
            </a:r>
            <a:br>
              <a:rPr lang="en-GB" sz="2000" dirty="0"/>
            </a:br>
            <a:endParaRPr lang="en-GB" sz="2000" dirty="0"/>
          </a:p>
        </p:txBody>
      </p:sp>
      <p:sp>
        <p:nvSpPr>
          <p:cNvPr id="3" name="Content Placeholder 2"/>
          <p:cNvSpPr>
            <a:spLocks noGrp="1"/>
          </p:cNvSpPr>
          <p:nvPr>
            <p:ph idx="1"/>
          </p:nvPr>
        </p:nvSpPr>
        <p:spPr>
          <a:xfrm>
            <a:off x="457200" y="925830"/>
            <a:ext cx="8229600" cy="3320892"/>
          </a:xfrm>
        </p:spPr>
        <p:txBody>
          <a:bodyPr>
            <a:normAutofit/>
          </a:bodyPr>
          <a:lstStyle/>
          <a:p>
            <a:pPr marL="0" indent="0">
              <a:buNone/>
            </a:pPr>
            <a:r>
              <a:rPr lang="en-US" sz="1400" dirty="0"/>
              <a:t>The Programme Leader for PGDE Secondary Programme is Elaine Wotherspoon.</a:t>
            </a:r>
          </a:p>
          <a:p>
            <a:pPr marL="0" indent="0">
              <a:buNone/>
            </a:pPr>
            <a:endParaRPr lang="en-US" sz="1400" dirty="0"/>
          </a:p>
          <a:p>
            <a:pPr marL="0" indent="0">
              <a:buNone/>
            </a:pPr>
            <a:r>
              <a:rPr lang="en-US" sz="1400" dirty="0"/>
              <a:t>Subject tutors are listed below:</a:t>
            </a:r>
          </a:p>
          <a:p>
            <a:pPr marL="0" indent="0">
              <a:buNone/>
            </a:pPr>
            <a:endParaRPr lang="en-GB" sz="1400" dirty="0"/>
          </a:p>
          <a:p>
            <a:pPr marL="0" indent="0">
              <a:buNone/>
            </a:pPr>
            <a:r>
              <a:rPr lang="en-US" sz="1400" dirty="0"/>
              <a:t>Art &amp; Design 			Diarmuid McAuliffe</a:t>
            </a:r>
            <a:endParaRPr lang="en-GB" sz="1400" dirty="0"/>
          </a:p>
          <a:p>
            <a:pPr marL="0" indent="0">
              <a:buNone/>
            </a:pPr>
            <a:r>
              <a:rPr lang="en-US" sz="1400" dirty="0"/>
              <a:t>Biology with Science 		Julie </a:t>
            </a:r>
            <a:r>
              <a:rPr lang="en-US" sz="1400" dirty="0" err="1"/>
              <a:t>Isdale</a:t>
            </a:r>
            <a:endParaRPr lang="en-US" sz="1400" dirty="0"/>
          </a:p>
          <a:p>
            <a:pPr marL="0" indent="0">
              <a:buNone/>
            </a:pPr>
            <a:r>
              <a:rPr lang="en-US" sz="1400" dirty="0"/>
              <a:t>Chemistry with Science 		Julie </a:t>
            </a:r>
            <a:r>
              <a:rPr lang="en-GB" sz="1400" dirty="0" err="1"/>
              <a:t>Isdale</a:t>
            </a:r>
            <a:endParaRPr lang="en-GB" sz="1400" dirty="0"/>
          </a:p>
          <a:p>
            <a:pPr marL="0" indent="0">
              <a:buNone/>
            </a:pPr>
            <a:r>
              <a:rPr lang="en-US" sz="1400" dirty="0"/>
              <a:t>English 				</a:t>
            </a:r>
            <a:r>
              <a:rPr lang="en-GB" sz="1400" dirty="0"/>
              <a:t>Julie Stewart</a:t>
            </a:r>
          </a:p>
          <a:p>
            <a:pPr marL="0" indent="0">
              <a:buNone/>
            </a:pPr>
            <a:r>
              <a:rPr lang="en-US" sz="1400" dirty="0"/>
              <a:t>French, German Spanish 		Sarah Wylie</a:t>
            </a:r>
            <a:endParaRPr lang="en-GB" sz="1400" dirty="0"/>
          </a:p>
          <a:p>
            <a:pPr marL="0" indent="0">
              <a:buNone/>
            </a:pPr>
            <a:r>
              <a:rPr lang="en-US" sz="1400" dirty="0"/>
              <a:t>Mathematics 			Carol Webster</a:t>
            </a:r>
            <a:endParaRPr lang="en-GB" sz="1400" dirty="0"/>
          </a:p>
          <a:p>
            <a:pPr marL="0" indent="0">
              <a:buNone/>
            </a:pPr>
            <a:r>
              <a:rPr lang="en-US" sz="1400" dirty="0"/>
              <a:t>Physical Education 			</a:t>
            </a:r>
            <a:r>
              <a:rPr lang="en-GB" sz="1400" dirty="0"/>
              <a:t>Cameron Stewart</a:t>
            </a:r>
          </a:p>
          <a:p>
            <a:pPr marL="0" indent="0">
              <a:buNone/>
            </a:pPr>
            <a:r>
              <a:rPr lang="en-US" sz="1400" dirty="0"/>
              <a:t>Physics with Science 		Julie </a:t>
            </a:r>
            <a:r>
              <a:rPr lang="en-GB" sz="1400" dirty="0" err="1"/>
              <a:t>Isdale</a:t>
            </a:r>
            <a:endParaRPr lang="en-GB" sz="1400" dirty="0"/>
          </a:p>
          <a:p>
            <a:pPr marL="0" indent="0">
              <a:buNone/>
            </a:pPr>
            <a:endParaRPr lang="en-GB" sz="1400" dirty="0"/>
          </a:p>
        </p:txBody>
      </p:sp>
    </p:spTree>
    <p:extLst>
      <p:ext uri="{BB962C8B-B14F-4D97-AF65-F5344CB8AC3E}">
        <p14:creationId xmlns:p14="http://schemas.microsoft.com/office/powerpoint/2010/main" val="16683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26780" cy="937260"/>
          </a:xfrm>
        </p:spPr>
        <p:txBody>
          <a:bodyPr>
            <a:normAutofit fontScale="90000"/>
          </a:bodyPr>
          <a:lstStyle/>
          <a:p>
            <a:pPr algn="l"/>
            <a:br>
              <a:rPr lang="en-US" sz="2000" b="1" dirty="0"/>
            </a:br>
            <a:r>
              <a:rPr lang="en-US" sz="2200" b="1" dirty="0"/>
              <a:t>19. What are the chances of getting a job at the end of the probationary year?</a:t>
            </a:r>
            <a:br>
              <a:rPr lang="en-GB" sz="2000" dirty="0"/>
            </a:br>
            <a:endParaRPr lang="en-GB" sz="2000" dirty="0"/>
          </a:p>
        </p:txBody>
      </p:sp>
      <p:sp>
        <p:nvSpPr>
          <p:cNvPr id="3" name="Content Placeholder 2"/>
          <p:cNvSpPr>
            <a:spLocks noGrp="1"/>
          </p:cNvSpPr>
          <p:nvPr>
            <p:ph idx="1"/>
          </p:nvPr>
        </p:nvSpPr>
        <p:spPr>
          <a:xfrm>
            <a:off x="457200" y="937260"/>
            <a:ext cx="8229600" cy="3320892"/>
          </a:xfrm>
        </p:spPr>
        <p:txBody>
          <a:bodyPr>
            <a:normAutofit/>
          </a:bodyPr>
          <a:lstStyle/>
          <a:p>
            <a:pPr marL="0" indent="0">
              <a:buNone/>
            </a:pPr>
            <a:r>
              <a:rPr lang="en-US" sz="1400" dirty="0"/>
              <a:t>Job prospects vary depending on the secondary subject you teach and the area you wish to teach in. </a:t>
            </a:r>
            <a:endParaRPr lang="en-GB" sz="1400" dirty="0"/>
          </a:p>
          <a:p>
            <a:pPr marL="0" indent="0">
              <a:buNone/>
            </a:pPr>
            <a:endParaRPr lang="en-GB" sz="1400" dirty="0"/>
          </a:p>
        </p:txBody>
      </p:sp>
      <p:sp>
        <p:nvSpPr>
          <p:cNvPr id="4" name="Title 1"/>
          <p:cNvSpPr txBox="1">
            <a:spLocks/>
          </p:cNvSpPr>
          <p:nvPr/>
        </p:nvSpPr>
        <p:spPr>
          <a:xfrm>
            <a:off x="457200" y="1188720"/>
            <a:ext cx="8229600" cy="93726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br>
              <a:rPr lang="en-GB" sz="2000" b="1" dirty="0"/>
            </a:br>
            <a:r>
              <a:rPr lang="en-GB" sz="2200" b="1" dirty="0"/>
              <a:t>20. What are the differences if I choose to dual qualify in two subjects?</a:t>
            </a:r>
            <a:br>
              <a:rPr lang="en-GB" sz="2000" dirty="0"/>
            </a:br>
            <a:endParaRPr lang="en-GB" sz="2000" dirty="0"/>
          </a:p>
        </p:txBody>
      </p:sp>
      <p:sp>
        <p:nvSpPr>
          <p:cNvPr id="5" name="Content Placeholder 2"/>
          <p:cNvSpPr txBox="1">
            <a:spLocks/>
          </p:cNvSpPr>
          <p:nvPr/>
        </p:nvSpPr>
        <p:spPr>
          <a:xfrm>
            <a:off x="449580" y="2106930"/>
            <a:ext cx="8229600" cy="33208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GB" sz="1400" dirty="0"/>
              <a:t>You will be required to attend Subject Studies classes in both subjects.  This module will be assessed by one assignment in which you will focus on your first subject.  You will gain experience of teaching both subjects on placement.  You will be assessed formally in both your first and second subject on teaching.  If your subjects are considered cognate by the GTC Scotland, e.g. Biology and Chemistry or Physics and Mathematics, you will be able to teach both during your probationary period, gaining full registration in both subjects at the end of a successful year.</a:t>
            </a:r>
          </a:p>
          <a:p>
            <a:pPr marL="0" indent="0" fontAlgn="auto">
              <a:spcAft>
                <a:spcPts val="0"/>
              </a:spcAft>
              <a:buFont typeface="Arial"/>
              <a:buNone/>
            </a:pPr>
            <a:endParaRPr lang="en-GB" sz="1400" dirty="0"/>
          </a:p>
        </p:txBody>
      </p:sp>
    </p:spTree>
    <p:extLst>
      <p:ext uri="{BB962C8B-B14F-4D97-AF65-F5344CB8AC3E}">
        <p14:creationId xmlns:p14="http://schemas.microsoft.com/office/powerpoint/2010/main" val="587851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2970"/>
          </a:xfrm>
        </p:spPr>
        <p:txBody>
          <a:bodyPr>
            <a:normAutofit fontScale="90000"/>
          </a:bodyPr>
          <a:lstStyle/>
          <a:p>
            <a:pPr algn="l"/>
            <a:br>
              <a:rPr lang="en-GB" sz="2000" b="1" dirty="0"/>
            </a:br>
            <a:r>
              <a:rPr lang="en-GB" sz="2200" b="1" dirty="0"/>
              <a:t>Specific requirements for PGDE Art and Design </a:t>
            </a:r>
            <a:br>
              <a:rPr lang="en-GB" sz="2000" dirty="0"/>
            </a:br>
            <a:endParaRPr lang="en-GB" sz="2000" dirty="0"/>
          </a:p>
        </p:txBody>
      </p:sp>
      <p:sp>
        <p:nvSpPr>
          <p:cNvPr id="3" name="Content Placeholder 2"/>
          <p:cNvSpPr>
            <a:spLocks noGrp="1"/>
          </p:cNvSpPr>
          <p:nvPr>
            <p:ph idx="1"/>
          </p:nvPr>
        </p:nvSpPr>
        <p:spPr>
          <a:xfrm>
            <a:off x="457200" y="902970"/>
            <a:ext cx="8229600" cy="5577839"/>
          </a:xfrm>
        </p:spPr>
        <p:txBody>
          <a:bodyPr>
            <a:normAutofit/>
          </a:bodyPr>
          <a:lstStyle/>
          <a:p>
            <a:pPr marL="0" indent="0">
              <a:buNone/>
            </a:pPr>
            <a:r>
              <a:rPr lang="en-GB" sz="1400" dirty="0"/>
              <a:t>To be qualified for PGDE Art and Design, candidates must have a degree that contains at least 80 credits in Art and Design. Applicants must have coverage of both Fine (or contemporary) Art and Design within the 80 SQCF credits (20 credits may come from Digital Art/Design or Photography). </a:t>
            </a:r>
          </a:p>
          <a:p>
            <a:pPr marL="0" indent="0">
              <a:buNone/>
            </a:pPr>
            <a:endParaRPr lang="en-GB" sz="1400" dirty="0"/>
          </a:p>
          <a:p>
            <a:pPr marL="0" indent="0">
              <a:buNone/>
            </a:pPr>
            <a:r>
              <a:rPr lang="en-GB" sz="1400" dirty="0"/>
              <a:t>However, entry to the course is competitive and in almost all cases successful applicants will have full honours degrees in an Art and Design related discipline - it is essential that the degree contain study of substantial </a:t>
            </a:r>
            <a:r>
              <a:rPr lang="en-GB" sz="1400" b="1" dirty="0"/>
              <a:t>studio-based </a:t>
            </a:r>
            <a:r>
              <a:rPr lang="en-GB" sz="1400" dirty="0"/>
              <a:t>practical experience. Applicants who are invited to interview will be expected to bring a portfolio of work to the interview. Candidates should be able to demonstrate evidence of continued commitment to art and design practice beyond art school. Successful applicants will be expected to have demonstrated subject expertise and enthusiasm, but also be able to provide evidence of wanting to work with adolescent learners and of having given due consideration to a career in secondary education. More details on the preparation required for Art interviews can be found on our website. </a:t>
            </a:r>
          </a:p>
          <a:p>
            <a:pPr marL="0" indent="0">
              <a:buNone/>
            </a:pPr>
            <a:endParaRPr lang="en-GB" sz="1400" dirty="0"/>
          </a:p>
          <a:p>
            <a:pPr marL="0" indent="0">
              <a:buNone/>
            </a:pPr>
            <a:endParaRPr lang="en-GB" sz="1400" dirty="0"/>
          </a:p>
          <a:p>
            <a:pPr marL="0" lvl="0" indent="0">
              <a:buNone/>
            </a:pPr>
            <a:endParaRPr lang="en-GB" sz="1400" dirty="0"/>
          </a:p>
          <a:p>
            <a:pPr lvl="0"/>
            <a:endParaRPr lang="en-GB" sz="1400" dirty="0"/>
          </a:p>
          <a:p>
            <a:pPr marL="0" indent="0">
              <a:buNone/>
            </a:pPr>
            <a:endParaRPr lang="en-GB" sz="1400" dirty="0"/>
          </a:p>
        </p:txBody>
      </p:sp>
      <p:sp>
        <p:nvSpPr>
          <p:cNvPr id="5" name="Content Placeholder 2">
            <a:extLst>
              <a:ext uri="{FF2B5EF4-FFF2-40B4-BE49-F238E27FC236}">
                <a16:creationId xmlns:a16="http://schemas.microsoft.com/office/drawing/2014/main" id="{3FDDC202-47A2-1341-B162-B1FE8E964641}"/>
              </a:ext>
            </a:extLst>
          </p:cNvPr>
          <p:cNvSpPr txBox="1">
            <a:spLocks/>
          </p:cNvSpPr>
          <p:nvPr/>
        </p:nvSpPr>
        <p:spPr>
          <a:xfrm>
            <a:off x="457200" y="4469488"/>
            <a:ext cx="8229600" cy="33208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1400" dirty="0"/>
              <a:t>Applicants must have an undergraduate degree with at least 80 SCQF credit points in English. At least 40 SCQF credit points must be in literature (this could include English translation) or Scottish literature and a maximum of 20 SCQF credit points in Media Studies. </a:t>
            </a:r>
          </a:p>
          <a:p>
            <a:pPr fontAlgn="auto">
              <a:spcAft>
                <a:spcPts val="0"/>
              </a:spcAft>
            </a:pPr>
            <a:endParaRPr lang="en-US" dirty="0"/>
          </a:p>
        </p:txBody>
      </p:sp>
      <p:sp>
        <p:nvSpPr>
          <p:cNvPr id="6" name="Title 1">
            <a:extLst>
              <a:ext uri="{FF2B5EF4-FFF2-40B4-BE49-F238E27FC236}">
                <a16:creationId xmlns:a16="http://schemas.microsoft.com/office/drawing/2014/main" id="{F12BB38D-E6AE-3F47-A40E-81FDBB894289}"/>
              </a:ext>
            </a:extLst>
          </p:cNvPr>
          <p:cNvSpPr txBox="1">
            <a:spLocks/>
          </p:cNvSpPr>
          <p:nvPr/>
        </p:nvSpPr>
        <p:spPr>
          <a:xfrm>
            <a:off x="457200" y="3996793"/>
            <a:ext cx="8229600" cy="2480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2000" b="1" dirty="0"/>
              <a:t>Specific requirements for PGDE English</a:t>
            </a:r>
            <a:endParaRPr lang="en-US" sz="2000" dirty="0"/>
          </a:p>
        </p:txBody>
      </p:sp>
    </p:spTree>
    <p:extLst>
      <p:ext uri="{BB962C8B-B14F-4D97-AF65-F5344CB8AC3E}">
        <p14:creationId xmlns:p14="http://schemas.microsoft.com/office/powerpoint/2010/main" val="34237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7260"/>
          </a:xfrm>
        </p:spPr>
        <p:txBody>
          <a:bodyPr>
            <a:normAutofit fontScale="90000"/>
          </a:bodyPr>
          <a:lstStyle/>
          <a:p>
            <a:pPr algn="l"/>
            <a:br>
              <a:rPr lang="en-GB" sz="2000" b="1" dirty="0"/>
            </a:br>
            <a:r>
              <a:rPr lang="en-GB" sz="2200" b="1" dirty="0"/>
              <a:t>Specific requirements for PGDE French, German and Spanish</a:t>
            </a:r>
            <a:br>
              <a:rPr lang="en-GB" sz="2000" dirty="0"/>
            </a:br>
            <a:endParaRPr lang="en-GB" sz="2000" dirty="0"/>
          </a:p>
        </p:txBody>
      </p:sp>
      <p:sp>
        <p:nvSpPr>
          <p:cNvPr id="3" name="Content Placeholder 2"/>
          <p:cNvSpPr>
            <a:spLocks noGrp="1"/>
          </p:cNvSpPr>
          <p:nvPr>
            <p:ph idx="1"/>
          </p:nvPr>
        </p:nvSpPr>
        <p:spPr>
          <a:xfrm>
            <a:off x="560070" y="937260"/>
            <a:ext cx="8229600" cy="5543549"/>
          </a:xfrm>
        </p:spPr>
        <p:txBody>
          <a:bodyPr>
            <a:normAutofit/>
          </a:bodyPr>
          <a:lstStyle/>
          <a:p>
            <a:pPr marL="0" indent="0">
              <a:buNone/>
            </a:pPr>
            <a:r>
              <a:rPr lang="en-GB" sz="1400" dirty="0"/>
              <a:t>Where possible, applicants should offer more than one language.</a:t>
            </a:r>
          </a:p>
          <a:p>
            <a:pPr marL="0" indent="0">
              <a:buNone/>
            </a:pPr>
            <a:endParaRPr lang="en-GB" sz="1400" dirty="0"/>
          </a:p>
          <a:p>
            <a:pPr marL="0" indent="0">
              <a:buNone/>
            </a:pPr>
            <a:r>
              <a:rPr lang="en-GB" sz="1400" dirty="0"/>
              <a:t>(i) Entry requirements for PGDE programmes for the first language offered. </a:t>
            </a:r>
          </a:p>
          <a:p>
            <a:pPr marL="0" indent="0">
              <a:buNone/>
            </a:pPr>
            <a:r>
              <a:rPr lang="en-GB" sz="1400" dirty="0"/>
              <a:t>For the first foreign language offered, applicants must: </a:t>
            </a:r>
          </a:p>
          <a:p>
            <a:pPr marL="0" indent="0">
              <a:buNone/>
            </a:pPr>
            <a:endParaRPr lang="en-GB" sz="1400" dirty="0"/>
          </a:p>
          <a:p>
            <a:pPr lvl="0"/>
            <a:r>
              <a:rPr lang="en-GB" sz="1400" dirty="0"/>
              <a:t>Have a degree with at least 80 SCQF credit points in the language they want to teach; </a:t>
            </a:r>
          </a:p>
          <a:p>
            <a:pPr lvl="0"/>
            <a:r>
              <a:rPr lang="en-GB" sz="1400" dirty="0"/>
              <a:t>Have lived for </a:t>
            </a:r>
            <a:r>
              <a:rPr lang="en-GB" sz="1400" b="1" dirty="0"/>
              <a:t>six </a:t>
            </a:r>
            <a:r>
              <a:rPr lang="en-GB" sz="1400" dirty="0"/>
              <a:t>months in a country where the language is spoken </a:t>
            </a:r>
            <a:r>
              <a:rPr lang="en-GB" sz="1400" b="1" dirty="0"/>
              <a:t>before starting the programme</a:t>
            </a:r>
            <a:r>
              <a:rPr lang="en-GB" sz="1400" dirty="0"/>
              <a:t>; and </a:t>
            </a:r>
          </a:p>
          <a:p>
            <a:pPr lvl="0"/>
            <a:r>
              <a:rPr lang="en-GB" sz="1400" dirty="0"/>
              <a:t>Prove to the university they apply to that they are competent in speaking the relevant language. </a:t>
            </a:r>
          </a:p>
          <a:p>
            <a:pPr marL="0" indent="0">
              <a:buNone/>
            </a:pPr>
            <a:endParaRPr lang="en-GB" sz="1400" dirty="0"/>
          </a:p>
          <a:p>
            <a:pPr marL="0" indent="0">
              <a:buNone/>
            </a:pPr>
            <a:r>
              <a:rPr lang="en-GB" sz="1400" dirty="0"/>
              <a:t>The applicant’s academic study must include an element which will allow them to contribute to the wider aspects of programmes of study in schools, such as literature, cultural studies, area studies or languages in work. </a:t>
            </a:r>
          </a:p>
          <a:p>
            <a:pPr marL="0" indent="0">
              <a:buNone/>
            </a:pPr>
            <a:endParaRPr lang="en-GB" sz="1400" dirty="0"/>
          </a:p>
          <a:p>
            <a:pPr marL="0" indent="0">
              <a:buNone/>
            </a:pPr>
            <a:r>
              <a:rPr lang="en-GB" sz="1400" dirty="0"/>
              <a:t>While living abroad the applicant must have fully taken part in the language and culture of the relevant country. Applicants must normally live in the relevant country in blocks of at least three months. </a:t>
            </a:r>
          </a:p>
          <a:p>
            <a:pPr marL="0" indent="0">
              <a:buNone/>
            </a:pPr>
            <a:endParaRPr lang="en-GB" sz="1400" b="1" dirty="0"/>
          </a:p>
          <a:p>
            <a:pPr marL="0" indent="0">
              <a:buNone/>
            </a:pPr>
            <a:r>
              <a:rPr lang="en-GB" sz="1400" b="1" dirty="0"/>
              <a:t>Note: </a:t>
            </a:r>
            <a:r>
              <a:rPr lang="en-GB" sz="1400" dirty="0"/>
              <a:t>Residence requirements must be met before starting the programme and universities must ensure that this is the case before accepting applicants onto programmes. </a:t>
            </a:r>
          </a:p>
          <a:p>
            <a:pPr marL="0" indent="0">
              <a:buNone/>
            </a:pPr>
            <a:endParaRPr lang="en-GB" sz="1400" dirty="0"/>
          </a:p>
        </p:txBody>
      </p:sp>
    </p:spTree>
    <p:extLst>
      <p:ext uri="{BB962C8B-B14F-4D97-AF65-F5344CB8AC3E}">
        <p14:creationId xmlns:p14="http://schemas.microsoft.com/office/powerpoint/2010/main" val="410392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2970"/>
          </a:xfrm>
        </p:spPr>
        <p:txBody>
          <a:bodyPr>
            <a:normAutofit/>
          </a:bodyPr>
          <a:lstStyle/>
          <a:p>
            <a:pPr algn="l"/>
            <a:r>
              <a:rPr lang="en-GB" sz="2000" b="1" dirty="0"/>
              <a:t>Specific requirements for PGDE Spanish, French and German Cont’d</a:t>
            </a:r>
          </a:p>
        </p:txBody>
      </p:sp>
      <p:sp>
        <p:nvSpPr>
          <p:cNvPr id="3" name="Content Placeholder 2"/>
          <p:cNvSpPr>
            <a:spLocks noGrp="1"/>
          </p:cNvSpPr>
          <p:nvPr>
            <p:ph idx="1"/>
          </p:nvPr>
        </p:nvSpPr>
        <p:spPr>
          <a:xfrm>
            <a:off x="457200" y="902970"/>
            <a:ext cx="8229600" cy="5566410"/>
          </a:xfrm>
        </p:spPr>
        <p:txBody>
          <a:bodyPr>
            <a:normAutofit/>
          </a:bodyPr>
          <a:lstStyle/>
          <a:p>
            <a:pPr marL="0" indent="0">
              <a:buNone/>
            </a:pPr>
            <a:r>
              <a:rPr lang="en-GB" sz="1400" dirty="0"/>
              <a:t>(ii) Entry requirements for PGDE programmes for second languages Applicants must fully meet the requirements for their first foreign language. They must also: </a:t>
            </a:r>
          </a:p>
          <a:p>
            <a:pPr marL="0" indent="0">
              <a:buNone/>
            </a:pPr>
            <a:endParaRPr lang="en-GB" sz="1400" dirty="0"/>
          </a:p>
          <a:p>
            <a:r>
              <a:rPr lang="en-GB" sz="1400" dirty="0">
                <a:sym typeface="Wingdings" panose="05000000000000000000" pitchFamily="2" charset="2"/>
              </a:rPr>
              <a:t>H</a:t>
            </a:r>
            <a:r>
              <a:rPr lang="en-GB" sz="1400" dirty="0"/>
              <a:t>ave a degree with at least 80 SCQF credit points in the second language they want to teach; </a:t>
            </a:r>
          </a:p>
          <a:p>
            <a:r>
              <a:rPr lang="en-GB" sz="1400" dirty="0">
                <a:sym typeface="Wingdings" panose="05000000000000000000" pitchFamily="2" charset="2"/>
              </a:rPr>
              <a:t>H</a:t>
            </a:r>
            <a:r>
              <a:rPr lang="en-GB" sz="1400" dirty="0"/>
              <a:t>ave lived for at least </a:t>
            </a:r>
            <a:r>
              <a:rPr lang="en-GB" sz="1400" b="1" dirty="0"/>
              <a:t>three </a:t>
            </a:r>
            <a:r>
              <a:rPr lang="en-GB" sz="1400" dirty="0"/>
              <a:t>months in a country where the language is spoken </a:t>
            </a:r>
            <a:r>
              <a:rPr lang="en-GB" sz="1400" b="1" dirty="0"/>
              <a:t>before starting the programme</a:t>
            </a:r>
            <a:r>
              <a:rPr lang="en-GB" sz="1400" dirty="0"/>
              <a:t>; and </a:t>
            </a:r>
          </a:p>
          <a:p>
            <a:r>
              <a:rPr lang="en-GB" sz="1400" dirty="0">
                <a:sym typeface="Wingdings" panose="05000000000000000000" pitchFamily="2" charset="2"/>
              </a:rPr>
              <a:t>P</a:t>
            </a:r>
            <a:r>
              <a:rPr lang="en-GB" sz="1400" dirty="0"/>
              <a:t>rove to the university they apply to that they are competent in speaking the relevant language. </a:t>
            </a:r>
          </a:p>
          <a:p>
            <a:pPr marL="0" indent="0">
              <a:buNone/>
            </a:pPr>
            <a:endParaRPr lang="en-GB" sz="1400" dirty="0"/>
          </a:p>
          <a:p>
            <a:pPr marL="0" indent="0">
              <a:buNone/>
            </a:pPr>
            <a:r>
              <a:rPr lang="en-GB" sz="1400" dirty="0"/>
              <a:t>The applicant’s academic study must include an element which will allow them to contribute to the wider aspects of programmes of study in schools, such as literature, cultural studies, area studies or languages in work. </a:t>
            </a:r>
          </a:p>
          <a:p>
            <a:pPr marL="0" indent="0">
              <a:buNone/>
            </a:pPr>
            <a:endParaRPr lang="en-GB" sz="1400" dirty="0"/>
          </a:p>
          <a:p>
            <a:pPr marL="0" indent="0">
              <a:buNone/>
            </a:pPr>
            <a:r>
              <a:rPr lang="en-GB" sz="1400" dirty="0"/>
              <a:t>While living abroad the applicant must have fully taken part in the language and culture of the relevant country. The period of three months must either be consecutive or in blocks of at least four weeks. The GTCS will answer any questions about registration and residency requirements for second languages. </a:t>
            </a:r>
          </a:p>
          <a:p>
            <a:pPr marL="0" indent="0">
              <a:buNone/>
            </a:pPr>
            <a:endParaRPr lang="en-GB" sz="1400" b="1" dirty="0"/>
          </a:p>
          <a:p>
            <a:pPr marL="0" indent="0">
              <a:buNone/>
            </a:pPr>
            <a:r>
              <a:rPr lang="en-GB" sz="1400" b="1" dirty="0"/>
              <a:t>Note: </a:t>
            </a:r>
            <a:r>
              <a:rPr lang="en-GB" sz="1400" dirty="0"/>
              <a:t>Residence requirements must be met before starting the programme and universities must ensure that this is the case before accepting applicants onto programmes. </a:t>
            </a:r>
          </a:p>
          <a:p>
            <a:pPr marL="0" indent="0">
              <a:buNone/>
            </a:pPr>
            <a:endParaRPr lang="en-GB" sz="1400" dirty="0"/>
          </a:p>
        </p:txBody>
      </p:sp>
    </p:spTree>
    <p:extLst>
      <p:ext uri="{BB962C8B-B14F-4D97-AF65-F5344CB8AC3E}">
        <p14:creationId xmlns:p14="http://schemas.microsoft.com/office/powerpoint/2010/main" val="92641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339" y="-18000"/>
            <a:ext cx="3227059" cy="687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2" y="-18000"/>
            <a:ext cx="3266671" cy="6876000"/>
          </a:xfrm>
          <a:prstGeom prst="rect">
            <a:avLst/>
          </a:prstGeom>
        </p:spPr>
      </p:pic>
      <p:grpSp>
        <p:nvGrpSpPr>
          <p:cNvPr id="8" name="Group 7"/>
          <p:cNvGrpSpPr/>
          <p:nvPr/>
        </p:nvGrpSpPr>
        <p:grpSpPr>
          <a:xfrm>
            <a:off x="7561731" y="5332205"/>
            <a:ext cx="1368152" cy="1368152"/>
            <a:chOff x="2339752" y="1196752"/>
            <a:chExt cx="4464496" cy="4464496"/>
          </a:xfrm>
        </p:grpSpPr>
        <p:sp>
          <p:nvSpPr>
            <p:cNvPr id="9" name="Oval 8"/>
            <p:cNvSpPr/>
            <p:nvPr/>
          </p:nvSpPr>
          <p:spPr>
            <a:xfrm>
              <a:off x="2339752" y="1196752"/>
              <a:ext cx="4464496" cy="4464496"/>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2843808" y="2420888"/>
              <a:ext cx="3456384" cy="2059122"/>
            </a:xfrm>
            <a:prstGeom prst="rect">
              <a:avLst/>
            </a:prstGeom>
          </p:spPr>
        </p:pic>
      </p:grpSp>
      <p:sp>
        <p:nvSpPr>
          <p:cNvPr id="2" name="Subtitle 2"/>
          <p:cNvSpPr txBox="1">
            <a:spLocks/>
          </p:cNvSpPr>
          <p:nvPr/>
        </p:nvSpPr>
        <p:spPr>
          <a:xfrm>
            <a:off x="1432496" y="347643"/>
            <a:ext cx="6254745" cy="9855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ct val="20000"/>
              </a:spcBef>
              <a:spcAft>
                <a:spcPts val="0"/>
              </a:spcAft>
              <a:buClrTx/>
              <a:buSzTx/>
              <a:buFont typeface="Arial" pitchFamily="34" charset="0"/>
              <a:buNone/>
              <a:tabLst/>
              <a:defRPr/>
            </a:pPr>
            <a:endParaRPr kumimoji="0" lang="en-US" sz="4000" b="1" i="0" u="none" strike="noStrike" kern="1200" cap="none" spc="0" normalizeH="0" baseline="0" noProof="0" dirty="0">
              <a:ln>
                <a:noFill/>
              </a:ln>
              <a:solidFill>
                <a:schemeClr val="bg1"/>
              </a:solidFill>
              <a:effectLst/>
              <a:uLnTx/>
              <a:uFillTx/>
              <a:latin typeface="Arial"/>
              <a:ea typeface="Franchise" pitchFamily="49" charset="0"/>
              <a:cs typeface="Arial"/>
            </a:endParaRPr>
          </a:p>
        </p:txBody>
      </p:sp>
      <p:sp>
        <p:nvSpPr>
          <p:cNvPr id="6" name="TextBox 5"/>
          <p:cNvSpPr txBox="1"/>
          <p:nvPr/>
        </p:nvSpPr>
        <p:spPr>
          <a:xfrm>
            <a:off x="132069" y="6365800"/>
            <a:ext cx="2583371" cy="400110"/>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chemeClr val="bg1"/>
                </a:solidFill>
              </a:rPr>
              <a:t>DREAMING / BELIEVING / ACHIEVING</a:t>
            </a:r>
          </a:p>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chemeClr val="bg1"/>
                </a:solidFill>
              </a:rPr>
              <a:t>A 21</a:t>
            </a:r>
            <a:r>
              <a:rPr lang="en-US" sz="1000" baseline="0" dirty="0">
                <a:solidFill>
                  <a:schemeClr val="bg1"/>
                </a:solidFill>
              </a:rPr>
              <a:t>ST CENTURY UNIVERSITY</a:t>
            </a:r>
            <a:endParaRPr lang="en-US" sz="1000" dirty="0">
              <a:solidFill>
                <a:schemeClr val="bg1"/>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301" y="-3307"/>
            <a:ext cx="3260060" cy="6876000"/>
          </a:xfrm>
          <a:prstGeom prst="rect">
            <a:avLst/>
          </a:prstGeom>
        </p:spPr>
      </p:pic>
    </p:spTree>
    <p:extLst>
      <p:ext uri="{BB962C8B-B14F-4D97-AF65-F5344CB8AC3E}">
        <p14:creationId xmlns:p14="http://schemas.microsoft.com/office/powerpoint/2010/main" val="1974471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5830"/>
          </a:xfrm>
        </p:spPr>
        <p:txBody>
          <a:bodyPr>
            <a:normAutofit/>
          </a:bodyPr>
          <a:lstStyle/>
          <a:p>
            <a:pPr algn="l"/>
            <a:r>
              <a:rPr lang="en-GB" sz="2000" b="1" dirty="0"/>
              <a:t>Specific requirements for PGDE Spanish, French and German Cont’d</a:t>
            </a:r>
            <a:endParaRPr lang="en-GB" sz="2000" dirty="0"/>
          </a:p>
        </p:txBody>
      </p:sp>
      <p:sp>
        <p:nvSpPr>
          <p:cNvPr id="3" name="Content Placeholder 2"/>
          <p:cNvSpPr>
            <a:spLocks noGrp="1"/>
          </p:cNvSpPr>
          <p:nvPr>
            <p:ph idx="1"/>
          </p:nvPr>
        </p:nvSpPr>
        <p:spPr>
          <a:xfrm>
            <a:off x="548640" y="925830"/>
            <a:ext cx="8229600" cy="5440362"/>
          </a:xfrm>
        </p:spPr>
        <p:txBody>
          <a:bodyPr>
            <a:normAutofit/>
          </a:bodyPr>
          <a:lstStyle/>
          <a:p>
            <a:pPr marL="0" indent="0">
              <a:buNone/>
            </a:pPr>
            <a:r>
              <a:rPr lang="en-GB" sz="1400" dirty="0"/>
              <a:t>(iii) Native speakers of a modern foreign language:</a:t>
            </a:r>
          </a:p>
          <a:p>
            <a:pPr marL="0" indent="0">
              <a:buNone/>
            </a:pPr>
            <a:r>
              <a:rPr lang="en-GB" sz="1400" dirty="0"/>
              <a:t> </a:t>
            </a:r>
          </a:p>
          <a:p>
            <a:pPr marL="0" indent="0">
              <a:buNone/>
            </a:pPr>
            <a:r>
              <a:rPr lang="en-GB" sz="1400" dirty="0"/>
              <a:t>Native speakers of a modern foreign language who have finished a degree in their own language which meets the requirements in paragraph 1 may train to teach their native language. </a:t>
            </a:r>
          </a:p>
          <a:p>
            <a:pPr marL="0" indent="0">
              <a:buNone/>
            </a:pPr>
            <a:endParaRPr lang="en-GB" sz="1400" dirty="0"/>
          </a:p>
          <a:p>
            <a:pPr marL="0" indent="0">
              <a:buNone/>
            </a:pPr>
            <a:r>
              <a:rPr lang="en-GB" sz="1400" dirty="0"/>
              <a:t>Students who are native speakers of a modern foreign language and have a degree in a language other than their native tongue which meets the requirements in paragraph 1 may train to teach that language plus their native tongue. For example, a French student with a degree in German can train to teach German and French. </a:t>
            </a:r>
          </a:p>
          <a:p>
            <a:pPr marL="0" indent="0">
              <a:buNone/>
            </a:pPr>
            <a:endParaRPr lang="en-GB" sz="1400" dirty="0"/>
          </a:p>
        </p:txBody>
      </p:sp>
    </p:spTree>
    <p:extLst>
      <p:ext uri="{BB962C8B-B14F-4D97-AF65-F5344CB8AC3E}">
        <p14:creationId xmlns:p14="http://schemas.microsoft.com/office/powerpoint/2010/main" val="3562688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5830"/>
          </a:xfrm>
        </p:spPr>
        <p:txBody>
          <a:bodyPr>
            <a:normAutofit fontScale="90000"/>
          </a:bodyPr>
          <a:lstStyle/>
          <a:p>
            <a:pPr algn="l"/>
            <a:br>
              <a:rPr lang="en-GB" sz="2000" b="1" dirty="0"/>
            </a:br>
            <a:r>
              <a:rPr lang="en-GB" sz="2200" b="1" dirty="0"/>
              <a:t>Specific requirements for PGDE Physical Education  </a:t>
            </a:r>
            <a:br>
              <a:rPr lang="en-GB" sz="2000" dirty="0"/>
            </a:br>
            <a:endParaRPr lang="en-GB" sz="2000" dirty="0"/>
          </a:p>
        </p:txBody>
      </p:sp>
      <p:sp>
        <p:nvSpPr>
          <p:cNvPr id="3" name="Content Placeholder 2"/>
          <p:cNvSpPr>
            <a:spLocks noGrp="1"/>
          </p:cNvSpPr>
          <p:nvPr>
            <p:ph idx="1"/>
          </p:nvPr>
        </p:nvSpPr>
        <p:spPr>
          <a:xfrm>
            <a:off x="457200" y="925830"/>
            <a:ext cx="8229600" cy="5554980"/>
          </a:xfrm>
        </p:spPr>
        <p:txBody>
          <a:bodyPr>
            <a:normAutofit/>
          </a:bodyPr>
          <a:lstStyle/>
          <a:p>
            <a:pPr marL="0" indent="0">
              <a:buNone/>
            </a:pPr>
            <a:r>
              <a:rPr lang="en-GB" sz="1400" dirty="0"/>
              <a:t>Applicants would normally be expected to have an undergraduate degree with 80 SCQF credit points coming from subjects in the following list:</a:t>
            </a:r>
          </a:p>
          <a:p>
            <a:pPr marL="0" indent="0">
              <a:buNone/>
            </a:pPr>
            <a:endParaRPr lang="en-GB" sz="1400" dirty="0"/>
          </a:p>
          <a:p>
            <a:r>
              <a:rPr lang="en-GB" sz="1400" dirty="0"/>
              <a:t>subjects related to physical education and involving a great deal of practical performance, such as sport, dance or outdoor pursuits</a:t>
            </a:r>
          </a:p>
          <a:p>
            <a:r>
              <a:rPr lang="en-GB" sz="1400" dirty="0"/>
              <a:t>subjects involving analysis of the aspects of physical education – such subjects include movement analysis, choreography, sports coaching, biomechanics, sports science, exercise physiology, sports psychology, health and fitness, studies in sports or dance or outdoor education, sports development or additional support needs in movement education.</a:t>
            </a:r>
          </a:p>
          <a:p>
            <a:pPr marL="0" indent="0">
              <a:buNone/>
            </a:pPr>
            <a:endParaRPr lang="en-GB" sz="1400" dirty="0"/>
          </a:p>
          <a:p>
            <a:pPr marL="0" indent="0">
              <a:buNone/>
            </a:pPr>
            <a:r>
              <a:rPr lang="en-GB" sz="1400" dirty="0"/>
              <a:t>Applicants will need to show that they are competent in practical skills. The university may set practical tests so that applicants can prove their ability. Applicants should also provide evidence of their personal involvement in relevant activities through:</a:t>
            </a:r>
          </a:p>
          <a:p>
            <a:pPr marL="0" indent="0">
              <a:buNone/>
            </a:pPr>
            <a:endParaRPr lang="en-GB" sz="1400" dirty="0"/>
          </a:p>
          <a:p>
            <a:r>
              <a:rPr lang="en-GB" sz="1400" dirty="0"/>
              <a:t>regularly taking part in appropriate physical activities</a:t>
            </a:r>
          </a:p>
          <a:p>
            <a:r>
              <a:rPr lang="en-GB" sz="1400" dirty="0"/>
              <a:t>having experience of teaching, coaching, instruction or leadership </a:t>
            </a:r>
          </a:p>
          <a:p>
            <a:r>
              <a:rPr lang="en-GB" sz="1400" dirty="0"/>
              <a:t>achieving national governing body awards or the equivalent or</a:t>
            </a:r>
          </a:p>
          <a:p>
            <a:r>
              <a:rPr lang="en-GB" sz="1400" dirty="0"/>
              <a:t>experience of training and performing at a high level. </a:t>
            </a:r>
          </a:p>
          <a:p>
            <a:endParaRPr lang="en-GB" sz="1400" dirty="0"/>
          </a:p>
          <a:p>
            <a:pPr marL="0" indent="0">
              <a:buNone/>
            </a:pPr>
            <a:r>
              <a:rPr lang="en-GB" sz="1400" dirty="0"/>
              <a:t>Further information on the interview process for Physical Education can be found our our website. </a:t>
            </a:r>
          </a:p>
          <a:p>
            <a:pPr marL="0" indent="0">
              <a:buNone/>
            </a:pPr>
            <a:endParaRPr lang="en-GB" sz="1400" dirty="0"/>
          </a:p>
          <a:p>
            <a:pPr marL="0" indent="0">
              <a:buNone/>
            </a:pPr>
            <a:endParaRPr lang="en-GB" sz="1600" dirty="0"/>
          </a:p>
        </p:txBody>
      </p:sp>
    </p:spTree>
    <p:extLst>
      <p:ext uri="{BB962C8B-B14F-4D97-AF65-F5344CB8AC3E}">
        <p14:creationId xmlns:p14="http://schemas.microsoft.com/office/powerpoint/2010/main" val="3518226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5830"/>
          </a:xfrm>
        </p:spPr>
        <p:txBody>
          <a:bodyPr>
            <a:normAutofit/>
          </a:bodyPr>
          <a:lstStyle/>
          <a:p>
            <a:pPr marL="0" indent="0" algn="l"/>
            <a:r>
              <a:rPr lang="en-GB" sz="2000" b="1" dirty="0"/>
              <a:t>If you have any further queries concerning the PGDE Education programmes, please contact; </a:t>
            </a:r>
            <a:endParaRPr lang="en-GB" sz="2000" dirty="0"/>
          </a:p>
        </p:txBody>
      </p:sp>
      <p:sp>
        <p:nvSpPr>
          <p:cNvPr id="3" name="Content Placeholder 2"/>
          <p:cNvSpPr>
            <a:spLocks noGrp="1"/>
          </p:cNvSpPr>
          <p:nvPr>
            <p:ph idx="1"/>
          </p:nvPr>
        </p:nvSpPr>
        <p:spPr>
          <a:xfrm>
            <a:off x="457200" y="925830"/>
            <a:ext cx="8229600" cy="5257799"/>
          </a:xfrm>
        </p:spPr>
        <p:txBody>
          <a:bodyPr>
            <a:normAutofit/>
          </a:bodyPr>
          <a:lstStyle/>
          <a:p>
            <a:pPr marL="0" indent="0">
              <a:buNone/>
            </a:pPr>
            <a:r>
              <a:rPr lang="en-GB" sz="1400" dirty="0"/>
              <a:t>Elaine Wotherspoon		Emma McNeill </a:t>
            </a:r>
          </a:p>
          <a:p>
            <a:pPr marL="0" indent="0">
              <a:buNone/>
            </a:pPr>
            <a:r>
              <a:rPr lang="en-GB" sz="1400" dirty="0"/>
              <a:t>Programme Leader 		Divisional Co-ordinator</a:t>
            </a:r>
          </a:p>
          <a:p>
            <a:pPr marL="0" indent="0">
              <a:buNone/>
            </a:pPr>
            <a:r>
              <a:rPr lang="en-GB" sz="1400" dirty="0"/>
              <a:t> </a:t>
            </a:r>
          </a:p>
          <a:p>
            <a:pPr marL="0" indent="0">
              <a:buNone/>
            </a:pPr>
            <a:r>
              <a:rPr lang="en-GB" sz="1400" dirty="0"/>
              <a:t>School of Education &amp; Social Science			</a:t>
            </a:r>
          </a:p>
          <a:p>
            <a:pPr marL="0" indent="0">
              <a:buNone/>
            </a:pPr>
            <a:r>
              <a:rPr lang="en-GB" sz="1400" dirty="0"/>
              <a:t>University Ave				</a:t>
            </a:r>
          </a:p>
          <a:p>
            <a:pPr marL="0" indent="0">
              <a:buNone/>
            </a:pPr>
            <a:r>
              <a:rPr lang="en-GB" sz="1400" dirty="0"/>
              <a:t>Ayr KA8 0SX</a:t>
            </a:r>
          </a:p>
          <a:p>
            <a:pPr marL="0" indent="0">
              <a:buNone/>
            </a:pPr>
            <a:r>
              <a:rPr lang="en-GB" sz="1400" dirty="0"/>
              <a:t>Telephone: 01292 886206</a:t>
            </a:r>
            <a:br>
              <a:rPr lang="en-GB" sz="1400" dirty="0"/>
            </a:br>
            <a:r>
              <a:rPr lang="en-GB" sz="1400" dirty="0"/>
              <a:t>Email: ask@uws.ac.uk </a:t>
            </a:r>
          </a:p>
          <a:p>
            <a:pPr marL="0" indent="0">
              <a:buNone/>
            </a:pPr>
            <a:endParaRPr lang="en-GB" sz="1400" dirty="0"/>
          </a:p>
          <a:p>
            <a:pPr marL="0" indent="0">
              <a:buNone/>
            </a:pPr>
            <a:r>
              <a:rPr lang="en-GB" sz="1400" dirty="0"/>
              <a:t>Further PGDE Secondary information, including course content and layout, can be found at our webpage: - </a:t>
            </a:r>
          </a:p>
          <a:p>
            <a:pPr marL="0" indent="0">
              <a:buNone/>
            </a:pPr>
            <a:r>
              <a:rPr lang="en-GB" sz="1400" u="sng" dirty="0">
                <a:hlinkClick r:id="rId2"/>
              </a:rPr>
              <a:t>http://www.uws.ac.uk/courses/school-of-education/postgraduate/professional-graduate-diploma-in-education-(secondary)</a:t>
            </a:r>
            <a:endParaRPr lang="en-GB" sz="1400" dirty="0"/>
          </a:p>
          <a:p>
            <a:endParaRPr lang="en-GB" sz="1400" dirty="0"/>
          </a:p>
          <a:p>
            <a:pPr marL="0" indent="0">
              <a:buNone/>
            </a:pPr>
            <a:r>
              <a:rPr lang="en-GB" sz="1400" dirty="0"/>
              <a:t>Useful websites: </a:t>
            </a:r>
          </a:p>
          <a:p>
            <a:pPr marL="0" indent="0">
              <a:buNone/>
            </a:pPr>
            <a:r>
              <a:rPr lang="en-GB" sz="1400" u="sng" dirty="0">
                <a:hlinkClick r:id="rId3"/>
              </a:rPr>
              <a:t>www.ucas.com</a:t>
            </a:r>
            <a:r>
              <a:rPr lang="en-GB" sz="1400" dirty="0"/>
              <a:t> </a:t>
            </a:r>
          </a:p>
          <a:p>
            <a:pPr marL="0" indent="0">
              <a:buNone/>
            </a:pPr>
            <a:r>
              <a:rPr lang="en-GB" sz="1400" dirty="0">
                <a:hlinkClick r:id="rId4"/>
              </a:rPr>
              <a:t>www.teachinginscotland.com</a:t>
            </a:r>
            <a:r>
              <a:rPr lang="en-GB" sz="1400" dirty="0"/>
              <a:t>  </a:t>
            </a:r>
          </a:p>
          <a:p>
            <a:pPr marL="0" indent="0">
              <a:buNone/>
            </a:pPr>
            <a:r>
              <a:rPr lang="en-GB" sz="1400" u="sng" dirty="0">
                <a:hlinkClick r:id="rId5"/>
              </a:rPr>
              <a:t>www.gtcs.org.uk</a:t>
            </a:r>
            <a:r>
              <a:rPr lang="en-GB" sz="1400" dirty="0"/>
              <a:t> </a:t>
            </a:r>
          </a:p>
          <a:p>
            <a:pPr marL="0" indent="0">
              <a:buNone/>
            </a:pPr>
            <a:r>
              <a:rPr lang="en-GB" sz="1400" dirty="0">
                <a:hlinkClick r:id="rId6"/>
              </a:rPr>
              <a:t>www.tes.co.uk</a:t>
            </a:r>
            <a:r>
              <a:rPr lang="en-GB" sz="1400" dirty="0"/>
              <a:t> </a:t>
            </a:r>
          </a:p>
          <a:p>
            <a:pPr marL="0" indent="0">
              <a:buNone/>
            </a:pPr>
            <a:endParaRPr lang="en-GB" sz="1400" dirty="0"/>
          </a:p>
        </p:txBody>
      </p:sp>
    </p:spTree>
    <p:extLst>
      <p:ext uri="{BB962C8B-B14F-4D97-AF65-F5344CB8AC3E}">
        <p14:creationId xmlns:p14="http://schemas.microsoft.com/office/powerpoint/2010/main" val="278338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5830"/>
          </a:xfrm>
        </p:spPr>
        <p:txBody>
          <a:bodyPr>
            <a:normAutofit/>
          </a:bodyPr>
          <a:lstStyle/>
          <a:p>
            <a:pPr algn="l"/>
            <a:r>
              <a:rPr lang="en-GB" sz="2000" b="1" dirty="0"/>
              <a:t>1. What are the minimum entry requirements?</a:t>
            </a:r>
            <a:endParaRPr lang="en-GB" sz="2000" dirty="0"/>
          </a:p>
        </p:txBody>
      </p:sp>
      <p:sp>
        <p:nvSpPr>
          <p:cNvPr id="3" name="Content Placeholder 2"/>
          <p:cNvSpPr>
            <a:spLocks noGrp="1"/>
          </p:cNvSpPr>
          <p:nvPr>
            <p:ph idx="1"/>
          </p:nvPr>
        </p:nvSpPr>
        <p:spPr>
          <a:xfrm>
            <a:off x="457200" y="925830"/>
            <a:ext cx="8229600" cy="5932170"/>
          </a:xfrm>
        </p:spPr>
        <p:txBody>
          <a:bodyPr>
            <a:normAutofit/>
          </a:bodyPr>
          <a:lstStyle/>
          <a:p>
            <a:pPr marL="0" indent="0">
              <a:buNone/>
            </a:pPr>
            <a:r>
              <a:rPr lang="en-GB" sz="1400" dirty="0"/>
              <a:t>A degree from a UK Higher Education Institution or degree of an equivalent standard from an institution outwith the UK. </a:t>
            </a:r>
            <a:r>
              <a:rPr lang="en-GB" sz="1400" b="1" dirty="0"/>
              <a:t>NB. This is the minimum with which an applicant can apply. It may be that only applicants with a good Honours degree (2.2 or above) will be considered depending on how many places we have available. </a:t>
            </a:r>
          </a:p>
          <a:p>
            <a:pPr marL="0" indent="0">
              <a:buNone/>
            </a:pPr>
            <a:endParaRPr lang="en-GB" sz="1400" dirty="0"/>
          </a:p>
          <a:p>
            <a:pPr marL="0" indent="0">
              <a:buNone/>
            </a:pPr>
            <a:r>
              <a:rPr lang="en-GB" sz="1400" dirty="0"/>
              <a:t>The degree should be in a subject relevant to the one to be taught and the minimum requirement is 80 credits, 40 of which must be at Level 8 or above in the relevant subject.* </a:t>
            </a:r>
          </a:p>
          <a:p>
            <a:pPr marL="0" indent="0">
              <a:buNone/>
            </a:pPr>
            <a:endParaRPr lang="en-GB" sz="1400" dirty="0"/>
          </a:p>
          <a:p>
            <a:pPr marL="0" indent="0">
              <a:buNone/>
            </a:pPr>
            <a:r>
              <a:rPr lang="en-GB" sz="1400" dirty="0"/>
              <a:t>SQA Higher Grade pass at levels A, B, C in English. SQA National 5 pass at levels A, B, C in Mathematics.  Appropriate equivalent qualifications will be considered for entry to the PGDE (see Section 2).</a:t>
            </a:r>
          </a:p>
          <a:p>
            <a:pPr marL="0" indent="0">
              <a:buNone/>
            </a:pPr>
            <a:r>
              <a:rPr lang="en-GB" sz="1400" dirty="0"/>
              <a:t> </a:t>
            </a:r>
          </a:p>
          <a:p>
            <a:pPr marL="0" indent="0">
              <a:buNone/>
            </a:pPr>
            <a:r>
              <a:rPr lang="en-GB" sz="1400" dirty="0"/>
              <a:t>Ideally candidates should have a degree in the subject to be taught, but those with a minimum of 80 credits at the appropriate level, in the relevant subject, contained within their degree may be considered. Those with a degree completely unrelated to the PGDE Secondary subject that they wish to study are not encouraged to apply, as they will not be considered under any circumstances. </a:t>
            </a:r>
          </a:p>
          <a:p>
            <a:pPr marL="0" indent="0">
              <a:buNone/>
            </a:pPr>
            <a:endParaRPr lang="en-GB" sz="1400" dirty="0"/>
          </a:p>
          <a:p>
            <a:pPr marL="0" indent="0">
              <a:buNone/>
            </a:pPr>
            <a:r>
              <a:rPr lang="en-GB" sz="1400" i="1" dirty="0"/>
              <a:t>*Some subjects have specific entry requirements. For Art &amp; Design, English, Physical Education, Spanish, French and German please see specific entry requirements listed at the end of this document.</a:t>
            </a:r>
          </a:p>
          <a:p>
            <a:pPr marL="0" indent="0">
              <a:buNone/>
            </a:pPr>
            <a:endParaRPr lang="en-GB" sz="1500" dirty="0"/>
          </a:p>
          <a:p>
            <a:pPr marL="0" indent="0">
              <a:buNone/>
            </a:pPr>
            <a:endParaRPr lang="en-GB" sz="1500" dirty="0"/>
          </a:p>
          <a:p>
            <a:endParaRPr lang="en-GB" sz="1400" dirty="0"/>
          </a:p>
        </p:txBody>
      </p:sp>
    </p:spTree>
    <p:extLst>
      <p:ext uri="{BB962C8B-B14F-4D97-AF65-F5344CB8AC3E}">
        <p14:creationId xmlns:p14="http://schemas.microsoft.com/office/powerpoint/2010/main" val="215498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5830"/>
          </a:xfrm>
        </p:spPr>
        <p:txBody>
          <a:bodyPr>
            <a:normAutofit/>
          </a:bodyPr>
          <a:lstStyle/>
          <a:p>
            <a:pPr algn="l"/>
            <a:r>
              <a:rPr lang="en-GB" sz="2000" b="1" dirty="0"/>
              <a:t>1. What are the minimum entry requirements? Cont’d</a:t>
            </a:r>
            <a:endParaRPr lang="en-GB" sz="2000" dirty="0"/>
          </a:p>
        </p:txBody>
      </p:sp>
      <p:sp>
        <p:nvSpPr>
          <p:cNvPr id="3" name="Content Placeholder 2"/>
          <p:cNvSpPr>
            <a:spLocks noGrp="1"/>
          </p:cNvSpPr>
          <p:nvPr>
            <p:ph idx="1"/>
          </p:nvPr>
        </p:nvSpPr>
        <p:spPr>
          <a:xfrm>
            <a:off x="457200" y="925830"/>
            <a:ext cx="8229600" cy="5577839"/>
          </a:xfrm>
        </p:spPr>
        <p:txBody>
          <a:bodyPr>
            <a:normAutofit/>
          </a:bodyPr>
          <a:lstStyle/>
          <a:p>
            <a:pPr marL="0" indent="0">
              <a:buNone/>
            </a:pPr>
            <a:r>
              <a:rPr lang="en-GB" sz="1400" dirty="0"/>
              <a:t>Postgraduate qualifications in the relevant subject may be considered for entry onto the PGDE and can also be utilised where there is a shortfall of credits. A </a:t>
            </a:r>
            <a:r>
              <a:rPr lang="en-GB" sz="1400" b="1" dirty="0"/>
              <a:t>maximum </a:t>
            </a:r>
            <a:r>
              <a:rPr lang="en-GB" sz="1400" dirty="0"/>
              <a:t>of 30 credits from a source other than the undergraduate degree can be considered to ‘top up’ an existing undergraduate degree in this manner. </a:t>
            </a:r>
          </a:p>
          <a:p>
            <a:pPr marL="0" indent="0">
              <a:buNone/>
            </a:pPr>
            <a:endParaRPr lang="en-GB" sz="1400" dirty="0"/>
          </a:p>
          <a:p>
            <a:pPr marL="0" indent="0">
              <a:buNone/>
            </a:pPr>
            <a:r>
              <a:rPr lang="en-GB" sz="1400" dirty="0"/>
              <a:t>Applicants must also be competent in the use of Digital Technology and be able to demonstrate appropriate interpersonal skills, attributes and dispositions which will allow them to engage young people,</a:t>
            </a:r>
          </a:p>
          <a:p>
            <a:pPr marL="0" indent="0">
              <a:buNone/>
            </a:pPr>
            <a:r>
              <a:rPr lang="en-GB" sz="1400" dirty="0"/>
              <a:t>colleagues and partners in effective collaboration. </a:t>
            </a:r>
          </a:p>
          <a:p>
            <a:pPr marL="0" indent="0">
              <a:buNone/>
            </a:pPr>
            <a:endParaRPr lang="en-GB" sz="1400" dirty="0"/>
          </a:p>
          <a:p>
            <a:pPr marL="0" indent="0">
              <a:buNone/>
            </a:pPr>
            <a:r>
              <a:rPr lang="en-GB" sz="1400" dirty="0"/>
              <a:t>More information on the entry requirements and specific skills, attributes and dispositions desirable in a teacher can be found on the GTC Scotland Memorandum on Entry Requirements to ITE - </a:t>
            </a:r>
            <a:r>
              <a:rPr lang="en-GB" sz="1400" dirty="0">
                <a:hlinkClick r:id="rId2"/>
              </a:rPr>
              <a:t>https://www.gtcs.org.uk/wp-content/uploads/2021/09/memorandum-on-entry-requirements.pdf</a:t>
            </a:r>
            <a:r>
              <a:rPr lang="en-GB" sz="1400" dirty="0"/>
              <a:t> </a:t>
            </a:r>
          </a:p>
          <a:p>
            <a:pPr marL="0" indent="0">
              <a:buNone/>
            </a:pPr>
            <a:endParaRPr lang="en-GB" sz="1400" dirty="0"/>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161941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5830"/>
          </a:xfrm>
        </p:spPr>
        <p:txBody>
          <a:bodyPr>
            <a:normAutofit/>
          </a:bodyPr>
          <a:lstStyle/>
          <a:p>
            <a:pPr algn="l"/>
            <a:r>
              <a:rPr lang="en-GB" sz="2000" b="1" dirty="0"/>
              <a:t>2. English and Maths requirements and equivalent qualifications</a:t>
            </a:r>
            <a:endParaRPr lang="en-GB" sz="2000" dirty="0"/>
          </a:p>
        </p:txBody>
      </p:sp>
      <p:sp>
        <p:nvSpPr>
          <p:cNvPr id="3" name="Content Placeholder 2"/>
          <p:cNvSpPr>
            <a:spLocks noGrp="1"/>
          </p:cNvSpPr>
          <p:nvPr>
            <p:ph idx="1"/>
          </p:nvPr>
        </p:nvSpPr>
        <p:spPr>
          <a:xfrm>
            <a:off x="548640" y="925830"/>
            <a:ext cx="8229600" cy="5554979"/>
          </a:xfrm>
        </p:spPr>
        <p:txBody>
          <a:bodyPr>
            <a:normAutofit/>
          </a:bodyPr>
          <a:lstStyle/>
          <a:p>
            <a:pPr marL="0" indent="0">
              <a:buNone/>
            </a:pPr>
            <a:r>
              <a:rPr lang="en-GB" sz="1400" dirty="0"/>
              <a:t>All candidates are required to have SQA Higher English at grade C or above, or qualifications that are considered the equivalent. These are:  </a:t>
            </a:r>
          </a:p>
          <a:p>
            <a:pPr marL="0" indent="0">
              <a:buNone/>
            </a:pPr>
            <a:endParaRPr lang="en-GB" sz="1400" dirty="0"/>
          </a:p>
          <a:p>
            <a:r>
              <a:rPr lang="en-GB" sz="1400" dirty="0"/>
              <a:t>National Units – Communication 4 (SCQF level 6) and Literature 1 (SCQF level 6). These units are available at many further education colleges throughout Scotland; </a:t>
            </a:r>
          </a:p>
          <a:p>
            <a:r>
              <a:rPr lang="en-GB" sz="1400" dirty="0"/>
              <a:t>Higher ESOL (English for Speakers of Other Languages) at grade C or above</a:t>
            </a:r>
          </a:p>
          <a:p>
            <a:r>
              <a:rPr lang="en-GB" sz="1400" dirty="0"/>
              <a:t>GCSE English Language and GCSE English Literature – passes at C or above (England, Wales and Northern Ireland). Both qualifications must be held.</a:t>
            </a:r>
          </a:p>
          <a:p>
            <a:r>
              <a:rPr lang="en-GB" sz="1400" dirty="0"/>
              <a:t>Irish Leaving Certificate Higher English at grade H4 or above</a:t>
            </a:r>
          </a:p>
          <a:p>
            <a:r>
              <a:rPr lang="en-GB" sz="1400" dirty="0"/>
              <a:t>Higher Education Access Course - English (SCQF 6) Grade C or above (offered by University of Aberdeen).</a:t>
            </a:r>
          </a:p>
          <a:p>
            <a:r>
              <a:rPr lang="en-GB" sz="1400" dirty="0"/>
              <a:t>A Level English at Grade D or above</a:t>
            </a:r>
          </a:p>
          <a:p>
            <a:r>
              <a:rPr lang="en-GB" sz="1400" dirty="0"/>
              <a:t>Equivalent qualifications in other countries.</a:t>
            </a:r>
          </a:p>
          <a:p>
            <a:pPr marL="0" lvl="0" indent="0">
              <a:buNone/>
            </a:pPr>
            <a:endParaRPr lang="en-GB" sz="1400" dirty="0"/>
          </a:p>
          <a:p>
            <a:pPr marL="0" indent="0">
              <a:buNone/>
            </a:pPr>
            <a:r>
              <a:rPr lang="en-GB" sz="1400" dirty="0"/>
              <a:t>Certain English high school grades contained within qualifications from various territories throughout the world (such as International Baccalaureate, High School Diplomas from the US, German Abitur) can also meet the English entry requirements. However, this is entirely dependent on the level of study and grades involved, and these will always be checked on an individual basis. Please contact us for more information if you hold such a qualification. </a:t>
            </a:r>
          </a:p>
          <a:p>
            <a:endParaRPr lang="en-GB" sz="1400" dirty="0"/>
          </a:p>
          <a:p>
            <a:endParaRPr lang="en-GB" sz="1400" dirty="0"/>
          </a:p>
        </p:txBody>
      </p:sp>
    </p:spTree>
    <p:extLst>
      <p:ext uri="{BB962C8B-B14F-4D97-AF65-F5344CB8AC3E}">
        <p14:creationId xmlns:p14="http://schemas.microsoft.com/office/powerpoint/2010/main" val="242861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2970"/>
          </a:xfrm>
        </p:spPr>
        <p:txBody>
          <a:bodyPr>
            <a:normAutofit/>
          </a:bodyPr>
          <a:lstStyle/>
          <a:p>
            <a:pPr algn="l"/>
            <a:r>
              <a:rPr lang="en-GB" sz="2000" b="1" dirty="0"/>
              <a:t>2. English and Maths requirements and equivalent qualifications Cont’d</a:t>
            </a:r>
            <a:endParaRPr lang="en-GB" sz="2000" dirty="0"/>
          </a:p>
        </p:txBody>
      </p:sp>
      <p:sp>
        <p:nvSpPr>
          <p:cNvPr id="3" name="Content Placeholder 2"/>
          <p:cNvSpPr>
            <a:spLocks noGrp="1"/>
          </p:cNvSpPr>
          <p:nvPr>
            <p:ph idx="1"/>
          </p:nvPr>
        </p:nvSpPr>
        <p:spPr>
          <a:xfrm>
            <a:off x="537210" y="902970"/>
            <a:ext cx="8229600" cy="5543549"/>
          </a:xfrm>
        </p:spPr>
        <p:txBody>
          <a:bodyPr>
            <a:normAutofit/>
          </a:bodyPr>
          <a:lstStyle/>
          <a:p>
            <a:pPr marL="0" indent="0">
              <a:buNone/>
            </a:pPr>
            <a:r>
              <a:rPr lang="en-GB" sz="1400" dirty="0"/>
              <a:t>Acceptable Maths courses are:  </a:t>
            </a:r>
          </a:p>
          <a:p>
            <a:pPr marL="0" indent="0">
              <a:buNone/>
            </a:pPr>
            <a:endParaRPr lang="en-GB" sz="800" dirty="0"/>
          </a:p>
          <a:p>
            <a:pPr lvl="0"/>
            <a:r>
              <a:rPr lang="en-GB" sz="1400" dirty="0"/>
              <a:t>National 5 Mathematics at grade C or above; </a:t>
            </a:r>
          </a:p>
          <a:p>
            <a:pPr lvl="0"/>
            <a:r>
              <a:rPr lang="en-GB" sz="1400" dirty="0"/>
              <a:t>National 5 Applications of Mathematics at grade C or above;</a:t>
            </a:r>
          </a:p>
          <a:p>
            <a:pPr lvl="0"/>
            <a:r>
              <a:rPr lang="en-GB" sz="1400" dirty="0"/>
              <a:t>National 5 </a:t>
            </a:r>
            <a:r>
              <a:rPr lang="en-GB" sz="1400" dirty="0" err="1"/>
              <a:t>Lifeskills</a:t>
            </a:r>
            <a:r>
              <a:rPr lang="en-GB" sz="1400" dirty="0"/>
              <a:t> Mathematics at grade C or above;</a:t>
            </a:r>
          </a:p>
          <a:p>
            <a:pPr lvl="0"/>
            <a:r>
              <a:rPr lang="en-GB" sz="1400" dirty="0"/>
              <a:t>Standard Grade award in Mathematics at Credit (grade 1 or 2); </a:t>
            </a:r>
          </a:p>
          <a:p>
            <a:pPr lvl="0"/>
            <a:r>
              <a:rPr lang="en-GB" sz="1400" dirty="0"/>
              <a:t>National Qualifications in Mathematics at Intermediate level 2 – C or above; </a:t>
            </a:r>
          </a:p>
          <a:p>
            <a:pPr lvl="0"/>
            <a:r>
              <a:rPr lang="en-GB" sz="1400" dirty="0"/>
              <a:t>Irish Leaving Certificate Ordinary Maths at grade 03 or above; </a:t>
            </a:r>
          </a:p>
          <a:p>
            <a:pPr lvl="0"/>
            <a:r>
              <a:rPr lang="en-GB" sz="1400" dirty="0"/>
              <a:t>GCSE Mathematics grade C and above; </a:t>
            </a:r>
          </a:p>
          <a:p>
            <a:pPr lvl="0"/>
            <a:r>
              <a:rPr lang="en-GB" sz="1400" dirty="0"/>
              <a:t>Higher Education Access course – Mathematics (SCQF 5) at grade C3 or above (offered by the University of Aberdeen).</a:t>
            </a:r>
          </a:p>
          <a:p>
            <a:pPr lvl="0"/>
            <a:r>
              <a:rPr lang="en-GB" sz="1400" dirty="0"/>
              <a:t>Open University module MU123 – Discovering Mathematics – Pass. </a:t>
            </a:r>
          </a:p>
          <a:p>
            <a:pPr lvl="0"/>
            <a:r>
              <a:rPr lang="en-GB" sz="1400" dirty="0"/>
              <a:t>Equivalent qualifications in other countries</a:t>
            </a:r>
          </a:p>
          <a:p>
            <a:pPr marL="0" indent="0">
              <a:buNone/>
            </a:pPr>
            <a:endParaRPr lang="en-GB" sz="600" dirty="0"/>
          </a:p>
          <a:p>
            <a:pPr marL="0" indent="0">
              <a:buNone/>
            </a:pPr>
            <a:r>
              <a:rPr lang="en-GB" sz="1400" dirty="0"/>
              <a:t>The minimum entry requirements for English and Maths are set by the Scottish Government and are non negotiable; anyone without the requisite qualification(s) must rectify this to be qualified for entry to PGDE Secondary. Candidates can apply without meeting the requirements and be made an offer conditional upon them gaining the required qualification(s) prior to the PGDE Secondary course commencement date. Prospective candidates who wish to apply late in the admissions cycle without meeting the English and/or Maths entry requirements will most likely find it difficult to find a suitable course which will finish before the PGDE course begins. </a:t>
            </a:r>
          </a:p>
          <a:p>
            <a:endParaRPr lang="en-GB" sz="1400" dirty="0"/>
          </a:p>
        </p:txBody>
      </p:sp>
    </p:spTree>
    <p:extLst>
      <p:ext uri="{BB962C8B-B14F-4D97-AF65-F5344CB8AC3E}">
        <p14:creationId xmlns:p14="http://schemas.microsoft.com/office/powerpoint/2010/main" val="2054415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8690"/>
          </a:xfrm>
        </p:spPr>
        <p:txBody>
          <a:bodyPr>
            <a:normAutofit fontScale="90000"/>
          </a:bodyPr>
          <a:lstStyle/>
          <a:p>
            <a:pPr algn="l"/>
            <a:br>
              <a:rPr lang="en-GB" sz="2200" b="1" dirty="0"/>
            </a:br>
            <a:br>
              <a:rPr lang="en-GB" sz="2200" b="1" dirty="0"/>
            </a:br>
            <a:r>
              <a:rPr lang="en-GB" sz="2200" b="1" dirty="0"/>
              <a:t>3. How do I apply to the University? </a:t>
            </a:r>
            <a:br>
              <a:rPr lang="en-GB" dirty="0"/>
            </a:br>
            <a:endParaRPr lang="en-GB" dirty="0"/>
          </a:p>
        </p:txBody>
      </p:sp>
      <p:sp>
        <p:nvSpPr>
          <p:cNvPr id="3" name="Content Placeholder 2"/>
          <p:cNvSpPr>
            <a:spLocks noGrp="1"/>
          </p:cNvSpPr>
          <p:nvPr>
            <p:ph idx="1"/>
          </p:nvPr>
        </p:nvSpPr>
        <p:spPr>
          <a:xfrm>
            <a:off x="457200" y="948690"/>
            <a:ext cx="8229600" cy="3320892"/>
          </a:xfrm>
        </p:spPr>
        <p:txBody>
          <a:bodyPr/>
          <a:lstStyle/>
          <a:p>
            <a:pPr marL="0" indent="0">
              <a:buNone/>
            </a:pPr>
            <a:r>
              <a:rPr lang="en-GB" sz="1400" dirty="0"/>
              <a:t>Candidates can only apply for PGDE Secondary courses via UCAS, and not directly to institutions:</a:t>
            </a:r>
          </a:p>
          <a:p>
            <a:pPr marL="0" indent="0">
              <a:buNone/>
            </a:pPr>
            <a:endParaRPr lang="en-GB" sz="1400" dirty="0">
              <a:solidFill>
                <a:srgbClr val="4830FA"/>
              </a:solidFill>
            </a:endParaRPr>
          </a:p>
          <a:p>
            <a:pPr marL="0" indent="0">
              <a:buNone/>
            </a:pPr>
            <a:r>
              <a:rPr lang="en-GB" sz="1400" dirty="0">
                <a:solidFill>
                  <a:srgbClr val="4830FA"/>
                </a:solidFill>
              </a:rPr>
              <a:t>http://www.ucas.com </a:t>
            </a:r>
          </a:p>
          <a:p>
            <a:pPr marL="0" indent="0">
              <a:buNone/>
            </a:pPr>
            <a:endParaRPr lang="en-GB" sz="1400" dirty="0"/>
          </a:p>
          <a:p>
            <a:pPr marL="0" indent="0">
              <a:buNone/>
            </a:pPr>
            <a:r>
              <a:rPr lang="en-GB" sz="1400" dirty="0"/>
              <a:t>Due to the minimum entry requirements it is vital that candidates upload detailed information about their degree (e.g. a degree transcript) as well as their Maths / English Qualifications (e.g. SQA certificate) during the application process. Failing to provide this information could delay your application. </a:t>
            </a:r>
          </a:p>
          <a:p>
            <a:pPr marL="0" indent="0">
              <a:buNone/>
            </a:pPr>
            <a:endParaRPr lang="en-GB" sz="1400" dirty="0"/>
          </a:p>
          <a:p>
            <a:pPr marL="0" indent="0">
              <a:buNone/>
            </a:pPr>
            <a:endParaRPr lang="en-GB" dirty="0"/>
          </a:p>
        </p:txBody>
      </p:sp>
      <p:sp>
        <p:nvSpPr>
          <p:cNvPr id="4" name="Title 1"/>
          <p:cNvSpPr txBox="1">
            <a:spLocks/>
          </p:cNvSpPr>
          <p:nvPr/>
        </p:nvSpPr>
        <p:spPr>
          <a:xfrm>
            <a:off x="457200" y="2677239"/>
            <a:ext cx="8229600" cy="925830"/>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br>
              <a:rPr lang="en-GB" sz="2200" b="1" dirty="0"/>
            </a:br>
            <a:br>
              <a:rPr lang="en-GB" sz="2200" b="1" dirty="0"/>
            </a:br>
            <a:r>
              <a:rPr lang="en-GB" sz="3300" b="1" dirty="0"/>
              <a:t>4. When should I apply? </a:t>
            </a:r>
            <a:br>
              <a:rPr lang="en-GB" sz="3300" dirty="0"/>
            </a:br>
            <a:endParaRPr lang="en-GB" sz="3300" dirty="0"/>
          </a:p>
        </p:txBody>
      </p:sp>
      <p:sp>
        <p:nvSpPr>
          <p:cNvPr id="5" name="Content Placeholder 2"/>
          <p:cNvSpPr txBox="1">
            <a:spLocks/>
          </p:cNvSpPr>
          <p:nvPr/>
        </p:nvSpPr>
        <p:spPr>
          <a:xfrm>
            <a:off x="457200" y="3374469"/>
            <a:ext cx="8229600" cy="33208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GB" sz="1400" dirty="0"/>
              <a:t>Candidates can apply for PGDE Secondary courses from the beginning of the admissions cycle (normally mid-September) until the individual courses are closed by selectors. The UCAS equal consideration deadline is normally the 31</a:t>
            </a:r>
            <a:r>
              <a:rPr lang="en-GB" sz="1400" baseline="30000" dirty="0"/>
              <a:t>st</a:t>
            </a:r>
            <a:r>
              <a:rPr lang="en-GB" sz="1400" dirty="0"/>
              <a:t> January* and so we would strongly advise that where possible you apply by this date to ensure that your application is guaranteed to be considered. If you apply after this date there is no guarantee that your application will be considered; this will depend on the individual competition level of the subject you are applying to. Each PGDE Secondary subject is given a target figure by the Scottish Government and courses will close to new applications when the individual target is met. </a:t>
            </a:r>
          </a:p>
          <a:p>
            <a:pPr marL="0" indent="0" fontAlgn="auto">
              <a:spcAft>
                <a:spcPts val="0"/>
              </a:spcAft>
              <a:buFont typeface="Arial"/>
              <a:buNone/>
            </a:pPr>
            <a:endParaRPr lang="en-GB" sz="1400" dirty="0"/>
          </a:p>
          <a:p>
            <a:pPr marL="0" indent="0" fontAlgn="auto">
              <a:spcAft>
                <a:spcPts val="0"/>
              </a:spcAft>
              <a:buFont typeface="Arial"/>
              <a:buNone/>
            </a:pPr>
            <a:r>
              <a:rPr lang="en-GB" sz="1400" i="1" dirty="0"/>
              <a:t>*This date is set by UCAS and we would recommend candidates check the UCAS website to ensure they </a:t>
            </a:r>
          </a:p>
          <a:p>
            <a:pPr marL="0" indent="0" fontAlgn="auto">
              <a:spcAft>
                <a:spcPts val="0"/>
              </a:spcAft>
              <a:buFont typeface="Arial"/>
              <a:buNone/>
            </a:pPr>
            <a:r>
              <a:rPr lang="en-GB" sz="1400" i="1" dirty="0"/>
              <a:t>meet application deadlines. </a:t>
            </a:r>
          </a:p>
          <a:p>
            <a:pPr marL="0" indent="0" fontAlgn="auto">
              <a:spcAft>
                <a:spcPts val="0"/>
              </a:spcAft>
              <a:buNone/>
            </a:pPr>
            <a:endParaRPr lang="en-GB" dirty="0"/>
          </a:p>
        </p:txBody>
      </p:sp>
    </p:spTree>
    <p:extLst>
      <p:ext uri="{BB962C8B-B14F-4D97-AF65-F5344CB8AC3E}">
        <p14:creationId xmlns:p14="http://schemas.microsoft.com/office/powerpoint/2010/main" val="394175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7260"/>
          </a:xfrm>
        </p:spPr>
        <p:txBody>
          <a:bodyPr>
            <a:normAutofit fontScale="90000"/>
          </a:bodyPr>
          <a:lstStyle/>
          <a:p>
            <a:pPr algn="l"/>
            <a:br>
              <a:rPr lang="en-GB" sz="2000" b="1" dirty="0"/>
            </a:br>
            <a:r>
              <a:rPr lang="en-GB" sz="2200" b="1" dirty="0"/>
              <a:t>5.  When does the programme commence? </a:t>
            </a:r>
            <a:br>
              <a:rPr lang="en-GB" sz="2000" dirty="0"/>
            </a:br>
            <a:endParaRPr lang="en-GB" sz="2000" dirty="0"/>
          </a:p>
        </p:txBody>
      </p:sp>
      <p:sp>
        <p:nvSpPr>
          <p:cNvPr id="3" name="Content Placeholder 2"/>
          <p:cNvSpPr>
            <a:spLocks noGrp="1"/>
          </p:cNvSpPr>
          <p:nvPr>
            <p:ph idx="1"/>
          </p:nvPr>
        </p:nvSpPr>
        <p:spPr>
          <a:xfrm>
            <a:off x="457200" y="937260"/>
            <a:ext cx="8229600" cy="3320892"/>
          </a:xfrm>
        </p:spPr>
        <p:txBody>
          <a:bodyPr>
            <a:normAutofit/>
          </a:bodyPr>
          <a:lstStyle/>
          <a:p>
            <a:pPr marL="0" indent="0">
              <a:buNone/>
            </a:pPr>
            <a:r>
              <a:rPr lang="en-GB" sz="1400" dirty="0"/>
              <a:t>It runs from the middle of August each year until mid June, half of which is normally spent on placement in schools. </a:t>
            </a:r>
          </a:p>
          <a:p>
            <a:endParaRPr lang="en-GB" sz="1400" dirty="0"/>
          </a:p>
        </p:txBody>
      </p:sp>
      <p:sp>
        <p:nvSpPr>
          <p:cNvPr id="4" name="Title 1"/>
          <p:cNvSpPr txBox="1">
            <a:spLocks/>
          </p:cNvSpPr>
          <p:nvPr/>
        </p:nvSpPr>
        <p:spPr>
          <a:xfrm>
            <a:off x="457200" y="1411605"/>
            <a:ext cx="8229600" cy="92583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br>
              <a:rPr lang="en-GB" sz="2000" b="1" dirty="0"/>
            </a:br>
            <a:r>
              <a:rPr lang="en-GB" sz="2200" b="1" dirty="0"/>
              <a:t>6. Personal statement &amp; reference – what do you look for? </a:t>
            </a:r>
            <a:br>
              <a:rPr lang="en-GB" sz="2000" dirty="0"/>
            </a:br>
            <a:endParaRPr lang="en-GB" sz="2000" dirty="0"/>
          </a:p>
        </p:txBody>
      </p:sp>
      <p:sp>
        <p:nvSpPr>
          <p:cNvPr id="5" name="Content Placeholder 2"/>
          <p:cNvSpPr txBox="1">
            <a:spLocks/>
          </p:cNvSpPr>
          <p:nvPr/>
        </p:nvSpPr>
        <p:spPr>
          <a:xfrm>
            <a:off x="457200" y="2185988"/>
            <a:ext cx="8229600" cy="37347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GB" sz="1400" dirty="0"/>
              <a:t>We consider all information contained within the UCAS application when making our admissions decisions. This includes your academic grades (predicted and achieved), personal statement and academic reference. We look for evidence in your personal statement and reference of commitment, motivation and suitability to your chosen subject and the teaching profession as a whole. In your personal statement give details of relevant work and secondary experience you have undertaken, your knowledge of the Curriculum for Excellence and your understanding of the role of a teacher. Also detail work/life balance e.g. sport, hobbies, work, voluntary activities. Details about skills relevant to studying the PGDE and teaching generally should be included and supported with examples e.g. time management is a relevant skill but you should avoid listing all the skills you have and instead support a few key skills with examples. You may find this guidance from UCAS useful to you in completing your personal statement -- </a:t>
            </a:r>
            <a:r>
              <a:rPr lang="en-GB" sz="1400" dirty="0">
                <a:hlinkClick r:id="rId2"/>
              </a:rPr>
              <a:t>https://www.ucas.com/sites/default/files/ucas-utt-scottish-personal-statement-guidance.pdf</a:t>
            </a:r>
            <a:r>
              <a:rPr lang="en-GB" sz="1400" dirty="0"/>
              <a:t>. </a:t>
            </a:r>
          </a:p>
          <a:p>
            <a:pPr marL="0" indent="0" fontAlgn="auto">
              <a:spcAft>
                <a:spcPts val="0"/>
              </a:spcAft>
              <a:buNone/>
            </a:pPr>
            <a:endParaRPr lang="en-GB" sz="1400" dirty="0"/>
          </a:p>
          <a:p>
            <a:pPr marL="0" indent="0" fontAlgn="auto">
              <a:spcAft>
                <a:spcPts val="0"/>
              </a:spcAft>
              <a:buNone/>
            </a:pPr>
            <a:r>
              <a:rPr lang="en-GB" sz="1400" dirty="0"/>
              <a:t>You may also wish to engage with the memorandum on entry requirements to gain further information on on experiences, interests and wider achievements and the skills, attributes and dispositions desirable in a teacher. </a:t>
            </a:r>
          </a:p>
          <a:p>
            <a:pPr marL="0" indent="0" fontAlgn="auto">
              <a:spcAft>
                <a:spcPts val="0"/>
              </a:spcAft>
              <a:buNone/>
            </a:pPr>
            <a:r>
              <a:rPr lang="en-GB" sz="1400" dirty="0">
                <a:hlinkClick r:id="rId3"/>
              </a:rPr>
              <a:t>https://www.gtcs.org.uk/wp-content/uploads/2021/09/memorandum-on-entry-requirements.pdf</a:t>
            </a:r>
            <a:r>
              <a:rPr lang="en-GB" sz="1400" dirty="0"/>
              <a:t> </a:t>
            </a:r>
          </a:p>
        </p:txBody>
      </p:sp>
    </p:spTree>
    <p:extLst>
      <p:ext uri="{BB962C8B-B14F-4D97-AF65-F5344CB8AC3E}">
        <p14:creationId xmlns:p14="http://schemas.microsoft.com/office/powerpoint/2010/main" val="35736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8690"/>
          </a:xfrm>
        </p:spPr>
        <p:txBody>
          <a:bodyPr>
            <a:normAutofit fontScale="90000"/>
          </a:bodyPr>
          <a:lstStyle/>
          <a:p>
            <a:pPr algn="l"/>
            <a:br>
              <a:rPr lang="en-GB" sz="2000" b="1" dirty="0"/>
            </a:br>
            <a:r>
              <a:rPr lang="en-GB" sz="2200" b="1" dirty="0"/>
              <a:t>7.  Will I be interviewed? </a:t>
            </a:r>
            <a:br>
              <a:rPr lang="en-GB" sz="2000" dirty="0"/>
            </a:br>
            <a:endParaRPr lang="en-GB" sz="2000" dirty="0"/>
          </a:p>
        </p:txBody>
      </p:sp>
      <p:sp>
        <p:nvSpPr>
          <p:cNvPr id="3" name="Content Placeholder 2"/>
          <p:cNvSpPr>
            <a:spLocks noGrp="1"/>
          </p:cNvSpPr>
          <p:nvPr>
            <p:ph idx="1"/>
          </p:nvPr>
        </p:nvSpPr>
        <p:spPr>
          <a:xfrm>
            <a:off x="457200" y="948690"/>
            <a:ext cx="8229600" cy="3320892"/>
          </a:xfrm>
        </p:spPr>
        <p:txBody>
          <a:bodyPr>
            <a:normAutofit/>
          </a:bodyPr>
          <a:lstStyle/>
          <a:p>
            <a:pPr marL="0" indent="0">
              <a:buNone/>
            </a:pPr>
            <a:r>
              <a:rPr lang="en-GB" sz="1400" dirty="0"/>
              <a:t>Following careful consideration of application forms and references, suitable candidates will be invited for interview, which is an important part of the selection process. Please note that not all candidates will be invited for interview. Please note if you submit a late application and are invited to interview it is likely that this interview day will include a smaller number of candidates and could be an individual interview.</a:t>
            </a:r>
          </a:p>
          <a:p>
            <a:pPr marL="0" indent="0">
              <a:buNone/>
            </a:pPr>
            <a:endParaRPr lang="en-GB" sz="1400" dirty="0"/>
          </a:p>
          <a:p>
            <a:pPr marL="0" indent="0">
              <a:buNone/>
            </a:pPr>
            <a:r>
              <a:rPr lang="en-GB" sz="1400" dirty="0"/>
              <a:t>Interviews are normally held on the Ayr campus and candidates should be prepared to travel to the campus to attend their interview.  In exceptional circumstances a video interview may be arranged.  Please note that due to the requirements of the interview an on-line interview is not always possible for some subjects e.g. Physical Education requires engagement with practical activities.</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25331957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C9F6C631CD8C438EE793271CEE0E8D" ma:contentTypeVersion="1" ma:contentTypeDescription="Create a new document." ma:contentTypeScope="" ma:versionID="9e62ef7f773fe218683eb9e8e51fd8c8">
  <xsd:schema xmlns:xsd="http://www.w3.org/2001/XMLSchema" xmlns:xs="http://www.w3.org/2001/XMLSchema" xmlns:p="http://schemas.microsoft.com/office/2006/metadata/properties" xmlns:ns2="356308d5-7b26-4e8e-8d9a-77d7f4ca8901" targetNamespace="http://schemas.microsoft.com/office/2006/metadata/properties" ma:root="true" ma:fieldsID="8e4d6b6086279d084c76f0045b218feb" ns2:_="">
    <xsd:import namespace="356308d5-7b26-4e8e-8d9a-77d7f4ca8901"/>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6308d5-7b26-4e8e-8d9a-77d7f4ca8901"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Campus Map"/>
          <xsd:enumeration value="E-bulletin Attachment"/>
          <xsd:enumeration value="E-bulletin"/>
          <xsd:enumeration value="Internal Communication"/>
          <xsd:enumeration value="Photography"/>
          <xsd:enumeration value="PowerPoint Template"/>
          <xsd:enumeration value="Publication"/>
          <xsd:enumeration value="UWS Log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356308d5-7b26-4e8e-8d9a-77d7f4ca8901">PowerPoint Template</Category>
  </documentManagement>
</p:properties>
</file>

<file path=customXml/itemProps1.xml><?xml version="1.0" encoding="utf-8"?>
<ds:datastoreItem xmlns:ds="http://schemas.openxmlformats.org/officeDocument/2006/customXml" ds:itemID="{5BB0ABF9-C890-4BFC-A57D-FD3083DA5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6308d5-7b26-4e8e-8d9a-77d7f4ca89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E125CD-30FF-4762-96AC-3CA5BCC2F6C7}">
  <ds:schemaRefs>
    <ds:schemaRef ds:uri="http://schemas.microsoft.com/sharepoint/v3/contenttype/forms"/>
  </ds:schemaRefs>
</ds:datastoreItem>
</file>

<file path=customXml/itemProps3.xml><?xml version="1.0" encoding="utf-8"?>
<ds:datastoreItem xmlns:ds="http://schemas.openxmlformats.org/officeDocument/2006/customXml" ds:itemID="{FCBC9F10-4791-432B-B51A-419F94BDBE6E}">
  <ds:schemaRefs>
    <ds:schemaRef ds:uri="356308d5-7b26-4e8e-8d9a-77d7f4ca8901"/>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5543</TotalTime>
  <Words>4372</Words>
  <Application>Microsoft Office PowerPoint</Application>
  <PresentationFormat>On-screen Show (4:3)</PresentationFormat>
  <Paragraphs>217</Paragraphs>
  <Slides>22</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22</vt:i4>
      </vt:variant>
    </vt:vector>
  </HeadingPairs>
  <TitlesOfParts>
    <vt:vector size="32" baseType="lpstr">
      <vt:lpstr>Arial</vt:lpstr>
      <vt:lpstr>Calibri</vt:lpstr>
      <vt:lpstr>Georgia</vt:lpstr>
      <vt:lpstr>Wingdings</vt:lpstr>
      <vt:lpstr>Custom Design</vt:lpstr>
      <vt:lpstr>3_Custom Design</vt:lpstr>
      <vt:lpstr>10_Custom Design</vt:lpstr>
      <vt:lpstr>13_Custom Design</vt:lpstr>
      <vt:lpstr>12_Custom Design</vt:lpstr>
      <vt:lpstr>1_Custom Design</vt:lpstr>
      <vt:lpstr>PowerPoint Presentation</vt:lpstr>
      <vt:lpstr>PowerPoint Presentation</vt:lpstr>
      <vt:lpstr>1. What are the minimum entry requirements?</vt:lpstr>
      <vt:lpstr>1. What are the minimum entry requirements? Cont’d</vt:lpstr>
      <vt:lpstr>2. English and Maths requirements and equivalent qualifications</vt:lpstr>
      <vt:lpstr>2. English and Maths requirements and equivalent qualifications Cont’d</vt:lpstr>
      <vt:lpstr>  3. How do I apply to the University?  </vt:lpstr>
      <vt:lpstr> 5.  When does the programme commence?  </vt:lpstr>
      <vt:lpstr> 7.  Will I be interviewed?  </vt:lpstr>
      <vt:lpstr> 8.  What kind of work experience do I need?  </vt:lpstr>
      <vt:lpstr> 9. Will I receive feedback on my application?  </vt:lpstr>
      <vt:lpstr> 11. Can I teach elsewhere if I gain my teaching qualification in Scotland?  </vt:lpstr>
      <vt:lpstr> 14. What modules will I study?  </vt:lpstr>
      <vt:lpstr> 15. How many placements will I undertake? </vt:lpstr>
      <vt:lpstr> 18. Who will be my tutor?  </vt:lpstr>
      <vt:lpstr> 19. What are the chances of getting a job at the end of the probationary year? </vt:lpstr>
      <vt:lpstr> Specific requirements for PGDE Art and Design  </vt:lpstr>
      <vt:lpstr> Specific requirements for PGDE French, German and Spanish </vt:lpstr>
      <vt:lpstr>Specific requirements for PGDE Spanish, French and German Cont’d</vt:lpstr>
      <vt:lpstr>Specific requirements for PGDE Spanish, French and German Cont’d</vt:lpstr>
      <vt:lpstr> Specific requirements for PGDE Physical Education   </vt:lpstr>
      <vt:lpstr>If you have any further queries concerning the PGDE Education programmes, please contact;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EAMEJIA</dc:creator>
  <cp:lastModifiedBy>Elaine Wotherspoon</cp:lastModifiedBy>
  <cp:revision>719</cp:revision>
  <cp:lastPrinted>2014-01-22T12:31:09Z</cp:lastPrinted>
  <dcterms:created xsi:type="dcterms:W3CDTF">2013-07-23T17:44:34Z</dcterms:created>
  <dcterms:modified xsi:type="dcterms:W3CDTF">2023-10-17T13:34:10Z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0x0101004BC9F6C631CD8C438EE793271CEE0E8D</vt:lpwstr>
  </property>
  <property fmtid="{D5CDD505-2E9C-101B-9397-08002B2CF9AE}" pid="3" name="Order">
    <vt:r8>16100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MSIP_Label_8a8eb34d-fba7-40f3-b856-61e3fd1d170f_Enabled">
    <vt:lpwstr>true</vt:lpwstr>
  </property>
  <property fmtid="{D5CDD505-2E9C-101B-9397-08002B2CF9AE}" pid="8" name="MSIP_Label_8a8eb34d-fba7-40f3-b856-61e3fd1d170f_SetDate">
    <vt:lpwstr>2023-08-03T10:12:20Z</vt:lpwstr>
  </property>
  <property fmtid="{D5CDD505-2E9C-101B-9397-08002B2CF9AE}" pid="9" name="MSIP_Label_8a8eb34d-fba7-40f3-b856-61e3fd1d170f_Method">
    <vt:lpwstr>Standard</vt:lpwstr>
  </property>
  <property fmtid="{D5CDD505-2E9C-101B-9397-08002B2CF9AE}" pid="10" name="MSIP_Label_8a8eb34d-fba7-40f3-b856-61e3fd1d170f_Name">
    <vt:lpwstr>Confidential</vt:lpwstr>
  </property>
  <property fmtid="{D5CDD505-2E9C-101B-9397-08002B2CF9AE}" pid="11" name="MSIP_Label_8a8eb34d-fba7-40f3-b856-61e3fd1d170f_SiteId">
    <vt:lpwstr>f89944b7-4a4e-4ea7-9156-3299f3411647</vt:lpwstr>
  </property>
  <property fmtid="{D5CDD505-2E9C-101B-9397-08002B2CF9AE}" pid="12" name="MSIP_Label_8a8eb34d-fba7-40f3-b856-61e3fd1d170f_ActionId">
    <vt:lpwstr>e58c22a6-096a-4e7f-a484-167849ce76ec</vt:lpwstr>
  </property>
  <property fmtid="{D5CDD505-2E9C-101B-9397-08002B2CF9AE}" pid="13" name="MSIP_Label_8a8eb34d-fba7-40f3-b856-61e3fd1d170f_ContentBits">
    <vt:lpwstr>0</vt:lpwstr>
  </property>
</Properties>
</file>